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2"/>
  </p:notesMasterIdLst>
  <p:sldIdLst>
    <p:sldId id="318" r:id="rId2"/>
    <p:sldId id="258" r:id="rId3"/>
    <p:sldId id="262" r:id="rId4"/>
    <p:sldId id="319" r:id="rId5"/>
    <p:sldId id="320" r:id="rId6"/>
    <p:sldId id="321" r:id="rId7"/>
    <p:sldId id="322" r:id="rId8"/>
    <p:sldId id="323" r:id="rId9"/>
    <p:sldId id="324" r:id="rId10"/>
    <p:sldId id="325" r:id="rId11"/>
    <p:sldId id="326" r:id="rId12"/>
    <p:sldId id="327" r:id="rId13"/>
    <p:sldId id="328" r:id="rId14"/>
    <p:sldId id="329" r:id="rId15"/>
    <p:sldId id="330" r:id="rId16"/>
    <p:sldId id="331" r:id="rId17"/>
    <p:sldId id="332" r:id="rId18"/>
    <p:sldId id="333" r:id="rId19"/>
    <p:sldId id="334" r:id="rId20"/>
    <p:sldId id="335" r:id="rId21"/>
    <p:sldId id="336" r:id="rId22"/>
    <p:sldId id="337" r:id="rId23"/>
    <p:sldId id="338" r:id="rId24"/>
    <p:sldId id="339" r:id="rId25"/>
    <p:sldId id="340" r:id="rId26"/>
    <p:sldId id="343" r:id="rId27"/>
    <p:sldId id="341" r:id="rId28"/>
    <p:sldId id="342" r:id="rId29"/>
    <p:sldId id="344" r:id="rId30"/>
    <p:sldId id="345" r:id="rId31"/>
    <p:sldId id="346" r:id="rId32"/>
    <p:sldId id="347" r:id="rId33"/>
    <p:sldId id="348" r:id="rId34"/>
    <p:sldId id="349" r:id="rId35"/>
    <p:sldId id="350" r:id="rId36"/>
    <p:sldId id="351" r:id="rId37"/>
    <p:sldId id="352" r:id="rId38"/>
    <p:sldId id="353" r:id="rId39"/>
    <p:sldId id="354" r:id="rId40"/>
    <p:sldId id="355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A8B2C9"/>
    <a:srgbClr val="1004B2"/>
    <a:srgbClr val="E5E9EF"/>
    <a:srgbClr val="E9ECF1"/>
    <a:srgbClr val="E0134C"/>
    <a:srgbClr val="FFC1C1"/>
    <a:srgbClr val="FFABAB"/>
    <a:srgbClr val="B60000"/>
    <a:srgbClr val="C1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E8D00E-E6BB-47C4-8CFA-F2C4C52703EC}" v="3105" vWet="3106" dt="2022-06-11T12:59:44.943"/>
    <p1510:client id="{B836EE8B-92B2-41F4-846A-51145F321743}" v="3645" dt="2022-06-11T13:00:28.4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A1A727-E597-4730-8A74-AAF58EFCA26D}" type="datetimeFigureOut">
              <a:rPr lang="ko-KR" altLang="en-US" smtClean="0"/>
              <a:t>2022-09-12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9A2216-4339-4049-9F5A-E86749DAA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025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A2216-4339-4049-9F5A-E86749DAA1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468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3543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72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39900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9456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1994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A2216-4339-4049-9F5A-E86749DAA15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362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A2216-4339-4049-9F5A-E86749DAA15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484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A2216-4339-4049-9F5A-E86749DAA15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159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A2216-4339-4049-9F5A-E86749DAA15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5705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A2216-4339-4049-9F5A-E86749DAA1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200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60000" y="1518867"/>
            <a:ext cx="5872000" cy="345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96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60000" y="4780100"/>
            <a:ext cx="4513200" cy="5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5993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/>
          </p:nvPr>
        </p:nvSpPr>
        <p:spPr>
          <a:xfrm>
            <a:off x="960133" y="2275800"/>
            <a:ext cx="3679600" cy="23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1380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>
            <a:spLocks noGrp="1"/>
          </p:cNvSpPr>
          <p:nvPr>
            <p:ph type="title" hasCustomPrompt="1"/>
          </p:nvPr>
        </p:nvSpPr>
        <p:spPr>
          <a:xfrm>
            <a:off x="415600" y="2750000"/>
            <a:ext cx="11360800" cy="148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1"/>
          </p:nvPr>
        </p:nvSpPr>
        <p:spPr>
          <a:xfrm>
            <a:off x="415600" y="4340933"/>
            <a:ext cx="11360800" cy="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867"/>
            </a:lvl1pPr>
            <a:lvl2pPr marL="1219170" lvl="1" indent="-406390" algn="ctr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 algn="ctr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 algn="ctr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 algn="ctr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 algn="ctr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 algn="ctr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 algn="ctr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 algn="ctr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02276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20467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2015617" y="1936833"/>
            <a:ext cx="3118800" cy="5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2015616" y="2372767"/>
            <a:ext cx="3118800" cy="8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6460649" y="1940351"/>
            <a:ext cx="3118800" cy="5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95998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6460649" y="2376317"/>
            <a:ext cx="3118800" cy="8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3691084" y="3836600"/>
            <a:ext cx="3118800" cy="5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3691083" y="4272533"/>
            <a:ext cx="3118800" cy="8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sz="1867"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sz="1867"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sz="1867"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sz="1867"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sz="1867"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sz="1867"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sz="1867"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8134100" y="3837443"/>
            <a:ext cx="3118800" cy="5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95998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8134100" y="4273409"/>
            <a:ext cx="3118800" cy="8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sz="1867"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sz="1867"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sz="1867"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sz="1867"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sz="1867"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sz="1867"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sz="1867"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2612449" y="4219067"/>
            <a:ext cx="800000" cy="5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939116" y="2307133"/>
            <a:ext cx="800000" cy="5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7072000" y="4244843"/>
            <a:ext cx="800000" cy="5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5398549" y="2292284"/>
            <a:ext cx="800000" cy="5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22771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2301233" y="2525767"/>
            <a:ext cx="2944800" cy="9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2"/>
          </p:nvPr>
        </p:nvSpPr>
        <p:spPr>
          <a:xfrm>
            <a:off x="7737999" y="2525767"/>
            <a:ext cx="2944800" cy="9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3"/>
          </p:nvPr>
        </p:nvSpPr>
        <p:spPr>
          <a:xfrm>
            <a:off x="2301233" y="4655267"/>
            <a:ext cx="2944800" cy="9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4"/>
          </p:nvPr>
        </p:nvSpPr>
        <p:spPr>
          <a:xfrm>
            <a:off x="7737999" y="4655267"/>
            <a:ext cx="2944800" cy="9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960133" y="6797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02232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1293051" y="3506867"/>
            <a:ext cx="2950800" cy="1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2"/>
          </p:nvPr>
        </p:nvSpPr>
        <p:spPr>
          <a:xfrm>
            <a:off x="7948151" y="3506867"/>
            <a:ext cx="2950800" cy="1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3"/>
          </p:nvPr>
        </p:nvSpPr>
        <p:spPr>
          <a:xfrm>
            <a:off x="4620017" y="3506867"/>
            <a:ext cx="2950800" cy="1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1280151" y="4965267"/>
            <a:ext cx="20524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4"/>
          </p:nvPr>
        </p:nvSpPr>
        <p:spPr>
          <a:xfrm>
            <a:off x="8838251" y="4965267"/>
            <a:ext cx="20524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5"/>
          </p:nvPr>
        </p:nvSpPr>
        <p:spPr>
          <a:xfrm>
            <a:off x="5073781" y="4965267"/>
            <a:ext cx="20524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6"/>
          </p:nvPr>
        </p:nvSpPr>
        <p:spPr>
          <a:xfrm>
            <a:off x="960133" y="6797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23279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subTitle" idx="1"/>
          </p:nvPr>
        </p:nvSpPr>
        <p:spPr>
          <a:xfrm>
            <a:off x="8008000" y="3093633"/>
            <a:ext cx="2674800" cy="5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2"/>
          </p:nvPr>
        </p:nvSpPr>
        <p:spPr>
          <a:xfrm>
            <a:off x="8008000" y="4638155"/>
            <a:ext cx="2674800" cy="5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title" hasCustomPrompt="1"/>
          </p:nvPr>
        </p:nvSpPr>
        <p:spPr>
          <a:xfrm>
            <a:off x="8008000" y="2605367"/>
            <a:ext cx="1647200" cy="6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 idx="3" hasCustomPrompt="1"/>
          </p:nvPr>
        </p:nvSpPr>
        <p:spPr>
          <a:xfrm>
            <a:off x="8008000" y="4133965"/>
            <a:ext cx="1647200" cy="6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3" name="Google Shape;73;p17"/>
          <p:cNvSpPr txBox="1">
            <a:spLocks noGrp="1"/>
          </p:cNvSpPr>
          <p:nvPr>
            <p:ph type="title" idx="4"/>
          </p:nvPr>
        </p:nvSpPr>
        <p:spPr>
          <a:xfrm>
            <a:off x="960133" y="6797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19365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1221633" y="3258413"/>
            <a:ext cx="24552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1"/>
          </p:nvPr>
        </p:nvSpPr>
        <p:spPr>
          <a:xfrm>
            <a:off x="1048367" y="2545933"/>
            <a:ext cx="28016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title" idx="2"/>
          </p:nvPr>
        </p:nvSpPr>
        <p:spPr>
          <a:xfrm>
            <a:off x="8397832" y="3258413"/>
            <a:ext cx="24552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3"/>
          </p:nvPr>
        </p:nvSpPr>
        <p:spPr>
          <a:xfrm>
            <a:off x="8107233" y="2545933"/>
            <a:ext cx="30364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title" idx="4"/>
          </p:nvPr>
        </p:nvSpPr>
        <p:spPr>
          <a:xfrm>
            <a:off x="4809732" y="5163680"/>
            <a:ext cx="24552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5"/>
          </p:nvPr>
        </p:nvSpPr>
        <p:spPr>
          <a:xfrm>
            <a:off x="4519133" y="4443000"/>
            <a:ext cx="30364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title" idx="6"/>
          </p:nvPr>
        </p:nvSpPr>
        <p:spPr>
          <a:xfrm>
            <a:off x="4809732" y="3258413"/>
            <a:ext cx="24552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7"/>
          </p:nvPr>
        </p:nvSpPr>
        <p:spPr>
          <a:xfrm>
            <a:off x="4519133" y="2545933"/>
            <a:ext cx="30364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 idx="8"/>
          </p:nvPr>
        </p:nvSpPr>
        <p:spPr>
          <a:xfrm>
            <a:off x="1221633" y="5163680"/>
            <a:ext cx="24552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9"/>
          </p:nvPr>
        </p:nvSpPr>
        <p:spPr>
          <a:xfrm>
            <a:off x="1048433" y="4443000"/>
            <a:ext cx="28016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 idx="13"/>
          </p:nvPr>
        </p:nvSpPr>
        <p:spPr>
          <a:xfrm>
            <a:off x="8661232" y="5163684"/>
            <a:ext cx="19284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4"/>
          </p:nvPr>
        </p:nvSpPr>
        <p:spPr>
          <a:xfrm>
            <a:off x="8107233" y="4443000"/>
            <a:ext cx="30364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 idx="15"/>
          </p:nvPr>
        </p:nvSpPr>
        <p:spPr>
          <a:xfrm>
            <a:off x="960133" y="6797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37611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ctrTitle"/>
          </p:nvPr>
        </p:nvSpPr>
        <p:spPr>
          <a:xfrm>
            <a:off x="3416233" y="967200"/>
            <a:ext cx="5360000" cy="195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1"/>
          </p:nvPr>
        </p:nvSpPr>
        <p:spPr>
          <a:xfrm>
            <a:off x="3415967" y="2966933"/>
            <a:ext cx="53600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91" name="Google Shape;91;p19"/>
          <p:cNvSpPr txBox="1"/>
          <p:nvPr/>
        </p:nvSpPr>
        <p:spPr>
          <a:xfrm>
            <a:off x="3751233" y="5061967"/>
            <a:ext cx="4690000" cy="7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12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sz="12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35493131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279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6178847" y="1912800"/>
            <a:ext cx="4710400" cy="30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99238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6067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733">
                <a:solidFill>
                  <a:srgbClr val="F3F3F3"/>
                </a:solidFill>
              </a:defRPr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600"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600"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600"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600"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600"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600"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600"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100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960133" y="6797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6791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 flipH="1">
            <a:off x="7445513" y="3872667"/>
            <a:ext cx="22684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subTitle" idx="2"/>
          </p:nvPr>
        </p:nvSpPr>
        <p:spPr>
          <a:xfrm flipH="1">
            <a:off x="6772400" y="4306033"/>
            <a:ext cx="3614800" cy="9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3"/>
          </p:nvPr>
        </p:nvSpPr>
        <p:spPr>
          <a:xfrm flipH="1">
            <a:off x="2478180" y="3872667"/>
            <a:ext cx="22684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4"/>
          </p:nvPr>
        </p:nvSpPr>
        <p:spPr>
          <a:xfrm flipH="1">
            <a:off x="1805067" y="4306033"/>
            <a:ext cx="3614800" cy="9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960133" y="6797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4491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60133" y="6797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7347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Solo título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960133" y="6797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851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3316217" y="1912800"/>
            <a:ext cx="4490400" cy="30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8706971" y="1912800"/>
            <a:ext cx="2622800" cy="30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1669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3229667" y="1891600"/>
            <a:ext cx="5732800" cy="30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9882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697100" y="1295800"/>
            <a:ext cx="5050400" cy="42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6399933" y="2605600"/>
            <a:ext cx="2586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6465560" y="1334833"/>
            <a:ext cx="2702400" cy="2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86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454048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169030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3DD3CC4-EF93-0D29-67D5-D64C56B98B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55F77">
                  <a:alpha val="0"/>
                </a:srgbClr>
              </a:gs>
              <a:gs pos="100000">
                <a:schemeClr val="tx1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95DEDA-2AFD-2C5A-7D4B-40F792B954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55F77">
                  <a:alpha val="0"/>
                </a:srgbClr>
              </a:gs>
              <a:gs pos="100000">
                <a:schemeClr val="tx1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1963F48-1B9E-8FD0-F3E3-106DED42AAE4}"/>
              </a:ext>
            </a:extLst>
          </p:cNvPr>
          <p:cNvSpPr/>
          <p:nvPr/>
        </p:nvSpPr>
        <p:spPr>
          <a:xfrm>
            <a:off x="809993" y="2268939"/>
            <a:ext cx="8553925" cy="1648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XGBOOST</a:t>
            </a:r>
            <a:r>
              <a:rPr kumimoji="0" lang="ko-KR" altLang="en-US" sz="4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</a:rPr>
              <a:t>를 이용한</a:t>
            </a:r>
            <a:endParaRPr kumimoji="0" lang="en-US" altLang="ko-KR" sz="4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spc="-150" dirty="0">
                <a:solidFill>
                  <a:prstClr val="white"/>
                </a:solidFill>
                <a:latin typeface="+mn-ea"/>
              </a:rPr>
              <a:t>재생에너지 발전량 예측 모델 </a:t>
            </a:r>
            <a:endParaRPr kumimoji="0" lang="en-US" altLang="ko-KR" sz="4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02BE4F-6E0E-3C72-D7A3-DD08172BC97B}"/>
              </a:ext>
            </a:extLst>
          </p:cNvPr>
          <p:cNvSpPr/>
          <p:nvPr/>
        </p:nvSpPr>
        <p:spPr>
          <a:xfrm>
            <a:off x="838644" y="1765537"/>
            <a:ext cx="2853679" cy="491827"/>
          </a:xfrm>
          <a:prstGeom prst="rect">
            <a:avLst/>
          </a:prstGeom>
          <a:solidFill>
            <a:srgbClr val="100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</a:rPr>
              <a:t>AIVLE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</a:rPr>
              <a:t>팀 본선 발표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613EB2-8626-4AF0-75E0-0190C8022DEF}"/>
              </a:ext>
            </a:extLst>
          </p:cNvPr>
          <p:cNvSpPr/>
          <p:nvPr/>
        </p:nvSpPr>
        <p:spPr>
          <a:xfrm>
            <a:off x="0" y="5590572"/>
            <a:ext cx="12192000" cy="1267428"/>
          </a:xfrm>
          <a:prstGeom prst="rect">
            <a:avLst/>
          </a:prstGeom>
          <a:solidFill>
            <a:schemeClr val="tx2">
              <a:lumMod val="5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D92E7-2FFD-7BE7-65FD-7074C354BB3A}"/>
              </a:ext>
            </a:extLst>
          </p:cNvPr>
          <p:cNvSpPr txBox="1"/>
          <p:nvPr/>
        </p:nvSpPr>
        <p:spPr>
          <a:xfrm>
            <a:off x="7303627" y="5688904"/>
            <a:ext cx="4769573" cy="1112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ko-KR" dirty="0">
                <a:solidFill>
                  <a:srgbClr val="FFFFFF"/>
                </a:solidFill>
                <a:latin typeface="+mn-ea"/>
              </a:rPr>
              <a:t>AIVLE </a:t>
            </a:r>
            <a:r>
              <a:rPr lang="ko-KR" altLang="en-US" dirty="0">
                <a:solidFill>
                  <a:srgbClr val="FFFFFF"/>
                </a:solidFill>
                <a:latin typeface="+mn-ea"/>
              </a:rPr>
              <a:t>팀</a:t>
            </a:r>
            <a:endParaRPr lang="en-US" altLang="ko-KR" dirty="0">
              <a:solidFill>
                <a:srgbClr val="FFFFFF"/>
              </a:solidFill>
              <a:latin typeface="+mn-ea"/>
            </a:endParaRPr>
          </a:p>
          <a:p>
            <a:pPr algn="r">
              <a:lnSpc>
                <a:spcPct val="200000"/>
              </a:lnSpc>
            </a:pPr>
            <a:r>
              <a:rPr lang="ko-KR" altLang="en-US" dirty="0" err="1">
                <a:solidFill>
                  <a:srgbClr val="FFFFFF"/>
                </a:solidFill>
                <a:latin typeface="+mn-ea"/>
              </a:rPr>
              <a:t>김원배</a:t>
            </a:r>
            <a:r>
              <a:rPr lang="ko-KR" altLang="en-US" dirty="0">
                <a:solidFill>
                  <a:srgbClr val="FFFFFF"/>
                </a:solidFill>
                <a:latin typeface="+mn-ea"/>
              </a:rPr>
              <a:t> 김진명 안중찬 </a:t>
            </a:r>
            <a:r>
              <a:rPr lang="ko-KR" altLang="en-US" dirty="0" err="1">
                <a:solidFill>
                  <a:srgbClr val="FFFFFF"/>
                </a:solidFill>
                <a:latin typeface="+mn-ea"/>
              </a:rPr>
              <a:t>이윤재</a:t>
            </a:r>
            <a:r>
              <a:rPr lang="ko-KR" altLang="en-US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rgbClr val="FFFFFF"/>
                </a:solidFill>
                <a:latin typeface="+mn-ea"/>
              </a:rPr>
              <a:t>윤소이</a:t>
            </a:r>
            <a:endParaRPr lang="en-US" altLang="ko-KR" dirty="0">
              <a:solidFill>
                <a:srgbClr val="FFFFFF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40482D-71A0-A984-0398-060B2F553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640"/>
            <a:ext cx="12048264" cy="4016088"/>
          </a:xfrm>
          <a:prstGeom prst="rect">
            <a:avLst/>
          </a:prstGeom>
        </p:spPr>
      </p:pic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CF794426-9F2A-D245-C681-F4F7B98129CF}"/>
              </a:ext>
            </a:extLst>
          </p:cNvPr>
          <p:cNvSpPr/>
          <p:nvPr/>
        </p:nvSpPr>
        <p:spPr>
          <a:xfrm>
            <a:off x="-6680" y="0"/>
            <a:ext cx="12198680" cy="4055292"/>
          </a:xfrm>
          <a:custGeom>
            <a:avLst/>
            <a:gdLst>
              <a:gd name="connsiteX0" fmla="*/ 5424245 w 12198680"/>
              <a:gd name="connsiteY0" fmla="*/ 146522 h 4055292"/>
              <a:gd name="connsiteX1" fmla="*/ 5269941 w 12198680"/>
              <a:gd name="connsiteY1" fmla="*/ 300827 h 4055292"/>
              <a:gd name="connsiteX2" fmla="*/ 5269941 w 12198680"/>
              <a:gd name="connsiteY2" fmla="*/ 316067 h 4055292"/>
              <a:gd name="connsiteX3" fmla="*/ 5424245 w 12198680"/>
              <a:gd name="connsiteY3" fmla="*/ 470372 h 4055292"/>
              <a:gd name="connsiteX4" fmla="*/ 6408269 w 12198680"/>
              <a:gd name="connsiteY4" fmla="*/ 470372 h 4055292"/>
              <a:gd name="connsiteX5" fmla="*/ 6562574 w 12198680"/>
              <a:gd name="connsiteY5" fmla="*/ 316067 h 4055292"/>
              <a:gd name="connsiteX6" fmla="*/ 6562574 w 12198680"/>
              <a:gd name="connsiteY6" fmla="*/ 300827 h 4055292"/>
              <a:gd name="connsiteX7" fmla="*/ 6408269 w 12198680"/>
              <a:gd name="connsiteY7" fmla="*/ 146522 h 4055292"/>
              <a:gd name="connsiteX8" fmla="*/ 7114959 w 12198680"/>
              <a:gd name="connsiteY8" fmla="*/ 146522 h 4055292"/>
              <a:gd name="connsiteX9" fmla="*/ 6960654 w 12198680"/>
              <a:gd name="connsiteY9" fmla="*/ 300827 h 4055292"/>
              <a:gd name="connsiteX10" fmla="*/ 6960654 w 12198680"/>
              <a:gd name="connsiteY10" fmla="*/ 316067 h 4055292"/>
              <a:gd name="connsiteX11" fmla="*/ 7114959 w 12198680"/>
              <a:gd name="connsiteY11" fmla="*/ 470372 h 4055292"/>
              <a:gd name="connsiteX12" fmla="*/ 8098983 w 12198680"/>
              <a:gd name="connsiteY12" fmla="*/ 470372 h 4055292"/>
              <a:gd name="connsiteX13" fmla="*/ 8253288 w 12198680"/>
              <a:gd name="connsiteY13" fmla="*/ 316067 h 4055292"/>
              <a:gd name="connsiteX14" fmla="*/ 8253288 w 12198680"/>
              <a:gd name="connsiteY14" fmla="*/ 300827 h 4055292"/>
              <a:gd name="connsiteX15" fmla="*/ 8098983 w 12198680"/>
              <a:gd name="connsiteY15" fmla="*/ 146522 h 4055292"/>
              <a:gd name="connsiteX16" fmla="*/ 3700868 w 12198680"/>
              <a:gd name="connsiteY16" fmla="*/ 138485 h 4055292"/>
              <a:gd name="connsiteX17" fmla="*/ 3546562 w 12198680"/>
              <a:gd name="connsiteY17" fmla="*/ 292790 h 4055292"/>
              <a:gd name="connsiteX18" fmla="*/ 3546562 w 12198680"/>
              <a:gd name="connsiteY18" fmla="*/ 308030 h 4055292"/>
              <a:gd name="connsiteX19" fmla="*/ 3700868 w 12198680"/>
              <a:gd name="connsiteY19" fmla="*/ 462335 h 4055292"/>
              <a:gd name="connsiteX20" fmla="*/ 4684891 w 12198680"/>
              <a:gd name="connsiteY20" fmla="*/ 462335 h 4055292"/>
              <a:gd name="connsiteX21" fmla="*/ 4839196 w 12198680"/>
              <a:gd name="connsiteY21" fmla="*/ 308030 h 4055292"/>
              <a:gd name="connsiteX22" fmla="*/ 4839196 w 12198680"/>
              <a:gd name="connsiteY22" fmla="*/ 292790 h 4055292"/>
              <a:gd name="connsiteX23" fmla="*/ 4684891 w 12198680"/>
              <a:gd name="connsiteY23" fmla="*/ 138485 h 4055292"/>
              <a:gd name="connsiteX24" fmla="*/ 0 w 12198680"/>
              <a:gd name="connsiteY24" fmla="*/ 0 h 4055292"/>
              <a:gd name="connsiteX25" fmla="*/ 12198680 w 12198680"/>
              <a:gd name="connsiteY25" fmla="*/ 0 h 4055292"/>
              <a:gd name="connsiteX26" fmla="*/ 12198680 w 12198680"/>
              <a:gd name="connsiteY26" fmla="*/ 4055292 h 4055292"/>
              <a:gd name="connsiteX27" fmla="*/ 0 w 12198680"/>
              <a:gd name="connsiteY27" fmla="*/ 4055292 h 4055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8680" h="4055292">
                <a:moveTo>
                  <a:pt x="5424245" y="146522"/>
                </a:moveTo>
                <a:cubicBezTo>
                  <a:pt x="5339025" y="146522"/>
                  <a:pt x="5269941" y="215607"/>
                  <a:pt x="5269941" y="300827"/>
                </a:cubicBezTo>
                <a:lnTo>
                  <a:pt x="5269941" y="316067"/>
                </a:lnTo>
                <a:cubicBezTo>
                  <a:pt x="5269941" y="401287"/>
                  <a:pt x="5339025" y="470372"/>
                  <a:pt x="5424245" y="470372"/>
                </a:cubicBezTo>
                <a:lnTo>
                  <a:pt x="6408269" y="470372"/>
                </a:lnTo>
                <a:cubicBezTo>
                  <a:pt x="6493489" y="470372"/>
                  <a:pt x="6562574" y="401287"/>
                  <a:pt x="6562574" y="316067"/>
                </a:cubicBezTo>
                <a:lnTo>
                  <a:pt x="6562574" y="300827"/>
                </a:lnTo>
                <a:cubicBezTo>
                  <a:pt x="6562574" y="215607"/>
                  <a:pt x="6493489" y="146522"/>
                  <a:pt x="6408269" y="146522"/>
                </a:cubicBezTo>
                <a:close/>
                <a:moveTo>
                  <a:pt x="7114959" y="146522"/>
                </a:moveTo>
                <a:cubicBezTo>
                  <a:pt x="7029739" y="146522"/>
                  <a:pt x="6960654" y="215607"/>
                  <a:pt x="6960654" y="300827"/>
                </a:cubicBezTo>
                <a:lnTo>
                  <a:pt x="6960654" y="316067"/>
                </a:lnTo>
                <a:cubicBezTo>
                  <a:pt x="6960654" y="401287"/>
                  <a:pt x="7029739" y="470372"/>
                  <a:pt x="7114959" y="470372"/>
                </a:cubicBezTo>
                <a:lnTo>
                  <a:pt x="8098983" y="470372"/>
                </a:lnTo>
                <a:cubicBezTo>
                  <a:pt x="8184203" y="470372"/>
                  <a:pt x="8253288" y="401287"/>
                  <a:pt x="8253288" y="316067"/>
                </a:cubicBezTo>
                <a:lnTo>
                  <a:pt x="8253288" y="300827"/>
                </a:lnTo>
                <a:cubicBezTo>
                  <a:pt x="8253288" y="215607"/>
                  <a:pt x="8184203" y="146522"/>
                  <a:pt x="8098983" y="146522"/>
                </a:cubicBezTo>
                <a:close/>
                <a:moveTo>
                  <a:pt x="3700868" y="138485"/>
                </a:moveTo>
                <a:cubicBezTo>
                  <a:pt x="3615648" y="138485"/>
                  <a:pt x="3546562" y="207570"/>
                  <a:pt x="3546562" y="292790"/>
                </a:cubicBezTo>
                <a:lnTo>
                  <a:pt x="3546562" y="308030"/>
                </a:lnTo>
                <a:cubicBezTo>
                  <a:pt x="3546562" y="393250"/>
                  <a:pt x="3615648" y="462335"/>
                  <a:pt x="3700868" y="462335"/>
                </a:cubicBezTo>
                <a:lnTo>
                  <a:pt x="4684891" y="462335"/>
                </a:lnTo>
                <a:cubicBezTo>
                  <a:pt x="4770112" y="462335"/>
                  <a:pt x="4839196" y="393250"/>
                  <a:pt x="4839196" y="308030"/>
                </a:cubicBezTo>
                <a:lnTo>
                  <a:pt x="4839196" y="292790"/>
                </a:lnTo>
                <a:cubicBezTo>
                  <a:pt x="4839196" y="207570"/>
                  <a:pt x="4770112" y="138485"/>
                  <a:pt x="4684891" y="138485"/>
                </a:cubicBezTo>
                <a:close/>
                <a:moveTo>
                  <a:pt x="0" y="0"/>
                </a:moveTo>
                <a:lnTo>
                  <a:pt x="12198680" y="0"/>
                </a:lnTo>
                <a:lnTo>
                  <a:pt x="12198680" y="4055292"/>
                </a:lnTo>
                <a:lnTo>
                  <a:pt x="0" y="4055292"/>
                </a:lnTo>
                <a:close/>
              </a:path>
            </a:pathLst>
          </a:custGeom>
          <a:solidFill>
            <a:schemeClr val="accent4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87EF20E-B6BA-7573-F6D8-BDC30C6245CF}"/>
              </a:ext>
            </a:extLst>
          </p:cNvPr>
          <p:cNvCxnSpPr>
            <a:cxnSpLocks/>
          </p:cNvCxnSpPr>
          <p:nvPr/>
        </p:nvCxnSpPr>
        <p:spPr>
          <a:xfrm>
            <a:off x="123535" y="4551680"/>
            <a:ext cx="300412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ADFE9D9-A95A-E47F-A007-6528A4EFA262}"/>
              </a:ext>
            </a:extLst>
          </p:cNvPr>
          <p:cNvSpPr txBox="1"/>
          <p:nvPr/>
        </p:nvSpPr>
        <p:spPr>
          <a:xfrm>
            <a:off x="70041" y="4243903"/>
            <a:ext cx="2847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2">
                    <a:lumMod val="10000"/>
                  </a:schemeClr>
                </a:solidFill>
              </a:rPr>
              <a:t>XGBOOST</a:t>
            </a:r>
            <a:r>
              <a:rPr lang="ko-KR" altLang="en-US" sz="1400" b="1" dirty="0">
                <a:solidFill>
                  <a:schemeClr val="tx2">
                    <a:lumMod val="10000"/>
                  </a:schemeClr>
                </a:solidFill>
              </a:rPr>
              <a:t>를 이용한 일조량 예측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A6EF80E8-D00C-5384-1469-8888352B3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34" y="4655412"/>
            <a:ext cx="3004127" cy="2107372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6202DA9-6214-BEE5-B4C4-85B90541BC92}"/>
              </a:ext>
            </a:extLst>
          </p:cNvPr>
          <p:cNvSpPr txBox="1"/>
          <p:nvPr/>
        </p:nvSpPr>
        <p:spPr>
          <a:xfrm>
            <a:off x="3311984" y="4655412"/>
            <a:ext cx="88176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Day, month, hour,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풍향을 </a:t>
            </a:r>
            <a:r>
              <a:rPr lang="en-US" altLang="ko-KR" sz="1400" dirty="0" err="1">
                <a:solidFill>
                  <a:schemeClr val="tx2">
                    <a:lumMod val="10000"/>
                  </a:schemeClr>
                </a:solidFill>
              </a:rPr>
              <a:t>sin,cos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변환 시킨 데이터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기온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풍속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습도에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robust scaler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를 적용한 데이터 이용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7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Day, month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에 대한 데이터가 일조량 예측에 영향을 많이 미친다는 사실을 알 수 있음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7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날짜에 대한 변수 다음으로는 기온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풍속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sin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 변환한 풍향 데이터가 영향을 많이 미침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  </a:t>
            </a:r>
            <a:endParaRPr lang="ko-KR" altLang="en-US" sz="1400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B5749270-6579-D550-3A54-B797BC63B9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7383" y="5934790"/>
            <a:ext cx="2370025" cy="472481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5289419F-7170-F0DC-D233-0AA85BD1419D}"/>
              </a:ext>
            </a:extLst>
          </p:cNvPr>
          <p:cNvSpPr txBox="1"/>
          <p:nvPr/>
        </p:nvSpPr>
        <p:spPr>
          <a:xfrm>
            <a:off x="6574420" y="5934790"/>
            <a:ext cx="4974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R2 score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는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0.633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으로 예측이 잘 되었다는 사실을 알 수 있고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2">
                    <a:lumMod val="10000"/>
                  </a:schemeClr>
                </a:solidFill>
              </a:rPr>
              <a:t>mse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또한 매우 낮은 값을 형성하고 있다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.</a:t>
            </a:r>
            <a:endParaRPr lang="ko-KR" altLang="en-US" sz="14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1135B54-3CE6-9957-A518-C710BD4D0180}"/>
              </a:ext>
            </a:extLst>
          </p:cNvPr>
          <p:cNvSpPr/>
          <p:nvPr/>
        </p:nvSpPr>
        <p:spPr>
          <a:xfrm>
            <a:off x="3410370" y="5752617"/>
            <a:ext cx="8546278" cy="868857"/>
          </a:xfrm>
          <a:prstGeom prst="roundRect">
            <a:avLst/>
          </a:prstGeom>
          <a:noFill/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399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40482D-71A0-A984-0398-060B2F553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640"/>
            <a:ext cx="12048264" cy="4016088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87EF20E-B6BA-7573-F6D8-BDC30C6245CF}"/>
              </a:ext>
            </a:extLst>
          </p:cNvPr>
          <p:cNvCxnSpPr>
            <a:cxnSpLocks/>
          </p:cNvCxnSpPr>
          <p:nvPr/>
        </p:nvCxnSpPr>
        <p:spPr>
          <a:xfrm>
            <a:off x="123535" y="4551680"/>
            <a:ext cx="300412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ADFE9D9-A95A-E47F-A007-6528A4EFA262}"/>
              </a:ext>
            </a:extLst>
          </p:cNvPr>
          <p:cNvSpPr txBox="1"/>
          <p:nvPr/>
        </p:nvSpPr>
        <p:spPr>
          <a:xfrm>
            <a:off x="70041" y="4243903"/>
            <a:ext cx="2847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2">
                    <a:lumMod val="10000"/>
                  </a:schemeClr>
                </a:solidFill>
              </a:rPr>
              <a:t>XGBOOST</a:t>
            </a:r>
            <a:r>
              <a:rPr lang="ko-KR" altLang="en-US" sz="1400" b="1" dirty="0">
                <a:solidFill>
                  <a:schemeClr val="tx2">
                    <a:lumMod val="10000"/>
                  </a:schemeClr>
                </a:solidFill>
              </a:rPr>
              <a:t>를 이용한 일사량 예측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6202DA9-6214-BEE5-B4C4-85B90541BC92}"/>
              </a:ext>
            </a:extLst>
          </p:cNvPr>
          <p:cNvSpPr txBox="1"/>
          <p:nvPr/>
        </p:nvSpPr>
        <p:spPr>
          <a:xfrm>
            <a:off x="3311984" y="4655412"/>
            <a:ext cx="88176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Day, month, hour,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풍향을 </a:t>
            </a:r>
            <a:r>
              <a:rPr lang="en-US" altLang="ko-KR" sz="1400" dirty="0" err="1">
                <a:solidFill>
                  <a:schemeClr val="tx2">
                    <a:lumMod val="10000"/>
                  </a:schemeClr>
                </a:solidFill>
              </a:rPr>
              <a:t>sin,cos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변환 시킨 데이터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기온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풍속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습도에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robust scaler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를 적용한 데이터 이용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7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Day, hour, month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 대한 데이터가 일사량 예측에 영향을 많이 미친다는 사실을 알 수 있음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7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날짜에 대한 변수 다음으로는 기온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습도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풍속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풍향을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cos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변환시킨 데이터가 영향을 많이 미침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  </a:t>
            </a:r>
            <a:endParaRPr lang="ko-KR" altLang="en-US" sz="14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289419F-7170-F0DC-D233-0AA85BD1419D}"/>
              </a:ext>
            </a:extLst>
          </p:cNvPr>
          <p:cNvSpPr txBox="1"/>
          <p:nvPr/>
        </p:nvSpPr>
        <p:spPr>
          <a:xfrm>
            <a:off x="6574420" y="5934790"/>
            <a:ext cx="4974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R2 score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는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0.838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으로 예측이 잘 되었다는 사실을 알 수 있고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2">
                    <a:lumMod val="10000"/>
                  </a:schemeClr>
                </a:solidFill>
              </a:rPr>
              <a:t>mse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또한 매우 낮은 값을 형성하고 있다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.</a:t>
            </a:r>
            <a:endParaRPr lang="ko-KR" altLang="en-US" sz="14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1135B54-3CE6-9957-A518-C710BD4D0180}"/>
              </a:ext>
            </a:extLst>
          </p:cNvPr>
          <p:cNvSpPr/>
          <p:nvPr/>
        </p:nvSpPr>
        <p:spPr>
          <a:xfrm>
            <a:off x="3410370" y="5752617"/>
            <a:ext cx="8546278" cy="868857"/>
          </a:xfrm>
          <a:prstGeom prst="roundRect">
            <a:avLst/>
          </a:prstGeom>
          <a:noFill/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E4AD010B-811F-DFC4-D3B8-6128ABFD1027}"/>
              </a:ext>
            </a:extLst>
          </p:cNvPr>
          <p:cNvSpPr/>
          <p:nvPr/>
        </p:nvSpPr>
        <p:spPr>
          <a:xfrm>
            <a:off x="2" y="0"/>
            <a:ext cx="12191999" cy="4016043"/>
          </a:xfrm>
          <a:custGeom>
            <a:avLst/>
            <a:gdLst>
              <a:gd name="connsiteX0" fmla="*/ 7093907 w 12191999"/>
              <a:gd name="connsiteY0" fmla="*/ 1501152 h 4016043"/>
              <a:gd name="connsiteX1" fmla="*/ 6939602 w 12191999"/>
              <a:gd name="connsiteY1" fmla="*/ 1655457 h 4016043"/>
              <a:gd name="connsiteX2" fmla="*/ 6939602 w 12191999"/>
              <a:gd name="connsiteY2" fmla="*/ 1670697 h 4016043"/>
              <a:gd name="connsiteX3" fmla="*/ 7093907 w 12191999"/>
              <a:gd name="connsiteY3" fmla="*/ 1825002 h 4016043"/>
              <a:gd name="connsiteX4" fmla="*/ 8077931 w 12191999"/>
              <a:gd name="connsiteY4" fmla="*/ 1825002 h 4016043"/>
              <a:gd name="connsiteX5" fmla="*/ 8232236 w 12191999"/>
              <a:gd name="connsiteY5" fmla="*/ 1670697 h 4016043"/>
              <a:gd name="connsiteX6" fmla="*/ 8232236 w 12191999"/>
              <a:gd name="connsiteY6" fmla="*/ 1655457 h 4016043"/>
              <a:gd name="connsiteX7" fmla="*/ 8077931 w 12191999"/>
              <a:gd name="connsiteY7" fmla="*/ 1501152 h 4016043"/>
              <a:gd name="connsiteX8" fmla="*/ 5367510 w 12191999"/>
              <a:gd name="connsiteY8" fmla="*/ 1501152 h 4016043"/>
              <a:gd name="connsiteX9" fmla="*/ 5213205 w 12191999"/>
              <a:gd name="connsiteY9" fmla="*/ 1655457 h 4016043"/>
              <a:gd name="connsiteX10" fmla="*/ 5213205 w 12191999"/>
              <a:gd name="connsiteY10" fmla="*/ 1670697 h 4016043"/>
              <a:gd name="connsiteX11" fmla="*/ 5367510 w 12191999"/>
              <a:gd name="connsiteY11" fmla="*/ 1825002 h 4016043"/>
              <a:gd name="connsiteX12" fmla="*/ 6351534 w 12191999"/>
              <a:gd name="connsiteY12" fmla="*/ 1825002 h 4016043"/>
              <a:gd name="connsiteX13" fmla="*/ 6505839 w 12191999"/>
              <a:gd name="connsiteY13" fmla="*/ 1670697 h 4016043"/>
              <a:gd name="connsiteX14" fmla="*/ 6505839 w 12191999"/>
              <a:gd name="connsiteY14" fmla="*/ 1655457 h 4016043"/>
              <a:gd name="connsiteX15" fmla="*/ 6351534 w 12191999"/>
              <a:gd name="connsiteY15" fmla="*/ 1501152 h 4016043"/>
              <a:gd name="connsiteX16" fmla="*/ 3676378 w 12191999"/>
              <a:gd name="connsiteY16" fmla="*/ 1501152 h 4016043"/>
              <a:gd name="connsiteX17" fmla="*/ 3522073 w 12191999"/>
              <a:gd name="connsiteY17" fmla="*/ 1655457 h 4016043"/>
              <a:gd name="connsiteX18" fmla="*/ 3522073 w 12191999"/>
              <a:gd name="connsiteY18" fmla="*/ 1670697 h 4016043"/>
              <a:gd name="connsiteX19" fmla="*/ 3676378 w 12191999"/>
              <a:gd name="connsiteY19" fmla="*/ 1825002 h 4016043"/>
              <a:gd name="connsiteX20" fmla="*/ 4660403 w 12191999"/>
              <a:gd name="connsiteY20" fmla="*/ 1825002 h 4016043"/>
              <a:gd name="connsiteX21" fmla="*/ 4814707 w 12191999"/>
              <a:gd name="connsiteY21" fmla="*/ 1670697 h 4016043"/>
              <a:gd name="connsiteX22" fmla="*/ 4814707 w 12191999"/>
              <a:gd name="connsiteY22" fmla="*/ 1655457 h 4016043"/>
              <a:gd name="connsiteX23" fmla="*/ 4660403 w 12191999"/>
              <a:gd name="connsiteY23" fmla="*/ 1501152 h 4016043"/>
              <a:gd name="connsiteX24" fmla="*/ 0 w 12191999"/>
              <a:gd name="connsiteY24" fmla="*/ 0 h 4016043"/>
              <a:gd name="connsiteX25" fmla="*/ 12191999 w 12191999"/>
              <a:gd name="connsiteY25" fmla="*/ 0 h 4016043"/>
              <a:gd name="connsiteX26" fmla="*/ 12191999 w 12191999"/>
              <a:gd name="connsiteY26" fmla="*/ 4016043 h 4016043"/>
              <a:gd name="connsiteX27" fmla="*/ 0 w 12191999"/>
              <a:gd name="connsiteY27" fmla="*/ 4016043 h 4016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1999" h="4016043">
                <a:moveTo>
                  <a:pt x="7093907" y="1501152"/>
                </a:moveTo>
                <a:cubicBezTo>
                  <a:pt x="7008687" y="1501152"/>
                  <a:pt x="6939602" y="1570237"/>
                  <a:pt x="6939602" y="1655457"/>
                </a:cubicBezTo>
                <a:lnTo>
                  <a:pt x="6939602" y="1670697"/>
                </a:lnTo>
                <a:cubicBezTo>
                  <a:pt x="6939602" y="1755917"/>
                  <a:pt x="7008687" y="1825002"/>
                  <a:pt x="7093907" y="1825002"/>
                </a:cubicBezTo>
                <a:lnTo>
                  <a:pt x="8077931" y="1825002"/>
                </a:lnTo>
                <a:cubicBezTo>
                  <a:pt x="8163151" y="1825002"/>
                  <a:pt x="8232236" y="1755917"/>
                  <a:pt x="8232236" y="1670697"/>
                </a:cubicBezTo>
                <a:lnTo>
                  <a:pt x="8232236" y="1655457"/>
                </a:lnTo>
                <a:cubicBezTo>
                  <a:pt x="8232236" y="1570237"/>
                  <a:pt x="8163151" y="1501152"/>
                  <a:pt x="8077931" y="1501152"/>
                </a:cubicBezTo>
                <a:close/>
                <a:moveTo>
                  <a:pt x="5367510" y="1501152"/>
                </a:moveTo>
                <a:cubicBezTo>
                  <a:pt x="5282290" y="1501152"/>
                  <a:pt x="5213205" y="1570237"/>
                  <a:pt x="5213205" y="1655457"/>
                </a:cubicBezTo>
                <a:lnTo>
                  <a:pt x="5213205" y="1670697"/>
                </a:lnTo>
                <a:cubicBezTo>
                  <a:pt x="5213205" y="1755917"/>
                  <a:pt x="5282290" y="1825002"/>
                  <a:pt x="5367510" y="1825002"/>
                </a:cubicBezTo>
                <a:lnTo>
                  <a:pt x="6351534" y="1825002"/>
                </a:lnTo>
                <a:cubicBezTo>
                  <a:pt x="6436754" y="1825002"/>
                  <a:pt x="6505839" y="1755917"/>
                  <a:pt x="6505839" y="1670697"/>
                </a:cubicBezTo>
                <a:lnTo>
                  <a:pt x="6505839" y="1655457"/>
                </a:lnTo>
                <a:cubicBezTo>
                  <a:pt x="6505839" y="1570237"/>
                  <a:pt x="6436754" y="1501152"/>
                  <a:pt x="6351534" y="1501152"/>
                </a:cubicBezTo>
                <a:close/>
                <a:moveTo>
                  <a:pt x="3676378" y="1501152"/>
                </a:moveTo>
                <a:cubicBezTo>
                  <a:pt x="3591158" y="1501152"/>
                  <a:pt x="3522073" y="1570237"/>
                  <a:pt x="3522073" y="1655457"/>
                </a:cubicBezTo>
                <a:lnTo>
                  <a:pt x="3522073" y="1670697"/>
                </a:lnTo>
                <a:cubicBezTo>
                  <a:pt x="3522073" y="1755917"/>
                  <a:pt x="3591158" y="1825002"/>
                  <a:pt x="3676378" y="1825002"/>
                </a:cubicBezTo>
                <a:lnTo>
                  <a:pt x="4660403" y="1825002"/>
                </a:lnTo>
                <a:cubicBezTo>
                  <a:pt x="4745622" y="1825002"/>
                  <a:pt x="4814707" y="1755917"/>
                  <a:pt x="4814707" y="1670697"/>
                </a:cubicBezTo>
                <a:lnTo>
                  <a:pt x="4814707" y="1655457"/>
                </a:lnTo>
                <a:cubicBezTo>
                  <a:pt x="4814707" y="1570237"/>
                  <a:pt x="4745622" y="1501152"/>
                  <a:pt x="4660403" y="1501152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4016043"/>
                </a:lnTo>
                <a:lnTo>
                  <a:pt x="0" y="4016043"/>
                </a:lnTo>
                <a:close/>
              </a:path>
            </a:pathLst>
          </a:custGeom>
          <a:solidFill>
            <a:schemeClr val="accent4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35D29A7-1FBB-F41E-A495-7EBC7F9FA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35" y="4655412"/>
            <a:ext cx="2974427" cy="208457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45C2876-4F21-B80D-576C-2890AA87E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8837" y="5977908"/>
            <a:ext cx="2347163" cy="48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58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40482D-71A0-A984-0398-060B2F553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640"/>
            <a:ext cx="12048264" cy="4016088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87EF20E-B6BA-7573-F6D8-BDC30C6245CF}"/>
              </a:ext>
            </a:extLst>
          </p:cNvPr>
          <p:cNvCxnSpPr>
            <a:cxnSpLocks/>
          </p:cNvCxnSpPr>
          <p:nvPr/>
        </p:nvCxnSpPr>
        <p:spPr>
          <a:xfrm>
            <a:off x="123535" y="4551680"/>
            <a:ext cx="300412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ADFE9D9-A95A-E47F-A007-6528A4EFA262}"/>
              </a:ext>
            </a:extLst>
          </p:cNvPr>
          <p:cNvSpPr txBox="1"/>
          <p:nvPr/>
        </p:nvSpPr>
        <p:spPr>
          <a:xfrm>
            <a:off x="70041" y="4243903"/>
            <a:ext cx="2847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2">
                    <a:lumMod val="10000"/>
                  </a:schemeClr>
                </a:solidFill>
              </a:rPr>
              <a:t>XGBOOST</a:t>
            </a:r>
            <a:r>
              <a:rPr lang="ko-KR" altLang="en-US" sz="1400" b="1" dirty="0">
                <a:solidFill>
                  <a:schemeClr val="tx2">
                    <a:lumMod val="10000"/>
                  </a:schemeClr>
                </a:solidFill>
              </a:rPr>
              <a:t>를 이용한 </a:t>
            </a:r>
            <a:r>
              <a:rPr lang="ko-KR" altLang="en-US" sz="1400" b="1" dirty="0" err="1">
                <a:solidFill>
                  <a:schemeClr val="tx2">
                    <a:lumMod val="10000"/>
                  </a:schemeClr>
                </a:solidFill>
              </a:rPr>
              <a:t>전운량</a:t>
            </a:r>
            <a:r>
              <a:rPr lang="ko-KR" altLang="en-US" sz="1400" b="1" dirty="0">
                <a:solidFill>
                  <a:schemeClr val="tx2">
                    <a:lumMod val="10000"/>
                  </a:schemeClr>
                </a:solidFill>
              </a:rPr>
              <a:t> 예측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6202DA9-6214-BEE5-B4C4-85B90541BC92}"/>
              </a:ext>
            </a:extLst>
          </p:cNvPr>
          <p:cNvSpPr txBox="1"/>
          <p:nvPr/>
        </p:nvSpPr>
        <p:spPr>
          <a:xfrm>
            <a:off x="3311984" y="4655412"/>
            <a:ext cx="88176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Day, month, hour,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풍향을 </a:t>
            </a:r>
            <a:r>
              <a:rPr lang="en-US" altLang="ko-KR" sz="1400" dirty="0" err="1">
                <a:solidFill>
                  <a:schemeClr val="tx2">
                    <a:lumMod val="10000"/>
                  </a:schemeClr>
                </a:solidFill>
              </a:rPr>
              <a:t>sin,cos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변환 시킨 데이터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기온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풍속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습도에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robust scaler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를 적용한 데이터 이용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7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Day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 대한 데이터가 </a:t>
            </a:r>
            <a:r>
              <a:rPr lang="ko-KR" altLang="en-US" sz="1400" dirty="0" err="1">
                <a:solidFill>
                  <a:schemeClr val="tx2">
                    <a:lumMod val="10000"/>
                  </a:schemeClr>
                </a:solidFill>
              </a:rPr>
              <a:t>전운량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 예측에 영향을 많이 미친다는 사실을 알 수 있음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7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Day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에 대한 변수 다음으로는 풍속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풍향을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sin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변환시킨 데이터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기온이 영향을 많이 미침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  </a:t>
            </a:r>
            <a:endParaRPr lang="ko-KR" altLang="en-US" sz="14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289419F-7170-F0DC-D233-0AA85BD1419D}"/>
              </a:ext>
            </a:extLst>
          </p:cNvPr>
          <p:cNvSpPr txBox="1"/>
          <p:nvPr/>
        </p:nvSpPr>
        <p:spPr>
          <a:xfrm>
            <a:off x="6574420" y="5934790"/>
            <a:ext cx="4974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R2 score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는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0.6138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로 예측이 잘 되었다는 사실을 알 수 있고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2">
                    <a:lumMod val="10000"/>
                  </a:schemeClr>
                </a:solidFill>
              </a:rPr>
              <a:t>mse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또한 어느정도 낮은 값을 형성하고 있다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.</a:t>
            </a:r>
            <a:endParaRPr lang="ko-KR" altLang="en-US" sz="14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1135B54-3CE6-9957-A518-C710BD4D0180}"/>
              </a:ext>
            </a:extLst>
          </p:cNvPr>
          <p:cNvSpPr/>
          <p:nvPr/>
        </p:nvSpPr>
        <p:spPr>
          <a:xfrm>
            <a:off x="3410370" y="5752617"/>
            <a:ext cx="8546278" cy="868857"/>
          </a:xfrm>
          <a:prstGeom prst="roundRect">
            <a:avLst/>
          </a:prstGeom>
          <a:noFill/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1E2E4344-C19E-55DC-F7C9-E2E3B0B83965}"/>
              </a:ext>
            </a:extLst>
          </p:cNvPr>
          <p:cNvSpPr/>
          <p:nvPr/>
        </p:nvSpPr>
        <p:spPr>
          <a:xfrm>
            <a:off x="2" y="0"/>
            <a:ext cx="12191999" cy="4055291"/>
          </a:xfrm>
          <a:custGeom>
            <a:avLst/>
            <a:gdLst>
              <a:gd name="connsiteX0" fmla="*/ 7097648 w 12191999"/>
              <a:gd name="connsiteY0" fmla="*/ 2875295 h 4055291"/>
              <a:gd name="connsiteX1" fmla="*/ 6943343 w 12191999"/>
              <a:gd name="connsiteY1" fmla="*/ 3029600 h 4055291"/>
              <a:gd name="connsiteX2" fmla="*/ 6943343 w 12191999"/>
              <a:gd name="connsiteY2" fmla="*/ 3044840 h 4055291"/>
              <a:gd name="connsiteX3" fmla="*/ 7097648 w 12191999"/>
              <a:gd name="connsiteY3" fmla="*/ 3199145 h 4055291"/>
              <a:gd name="connsiteX4" fmla="*/ 8081672 w 12191999"/>
              <a:gd name="connsiteY4" fmla="*/ 3199145 h 4055291"/>
              <a:gd name="connsiteX5" fmla="*/ 8235977 w 12191999"/>
              <a:gd name="connsiteY5" fmla="*/ 3044840 h 4055291"/>
              <a:gd name="connsiteX6" fmla="*/ 8235977 w 12191999"/>
              <a:gd name="connsiteY6" fmla="*/ 3029600 h 4055291"/>
              <a:gd name="connsiteX7" fmla="*/ 8081672 w 12191999"/>
              <a:gd name="connsiteY7" fmla="*/ 2875295 h 4055291"/>
              <a:gd name="connsiteX8" fmla="*/ 5383427 w 12191999"/>
              <a:gd name="connsiteY8" fmla="*/ 2875295 h 4055291"/>
              <a:gd name="connsiteX9" fmla="*/ 5229123 w 12191999"/>
              <a:gd name="connsiteY9" fmla="*/ 3029600 h 4055291"/>
              <a:gd name="connsiteX10" fmla="*/ 5229123 w 12191999"/>
              <a:gd name="connsiteY10" fmla="*/ 3044840 h 4055291"/>
              <a:gd name="connsiteX11" fmla="*/ 5383427 w 12191999"/>
              <a:gd name="connsiteY11" fmla="*/ 3199145 h 4055291"/>
              <a:gd name="connsiteX12" fmla="*/ 6367451 w 12191999"/>
              <a:gd name="connsiteY12" fmla="*/ 3199145 h 4055291"/>
              <a:gd name="connsiteX13" fmla="*/ 6521756 w 12191999"/>
              <a:gd name="connsiteY13" fmla="*/ 3044840 h 4055291"/>
              <a:gd name="connsiteX14" fmla="*/ 6521756 w 12191999"/>
              <a:gd name="connsiteY14" fmla="*/ 3029600 h 4055291"/>
              <a:gd name="connsiteX15" fmla="*/ 6367451 w 12191999"/>
              <a:gd name="connsiteY15" fmla="*/ 2875295 h 4055291"/>
              <a:gd name="connsiteX16" fmla="*/ 3669206 w 12191999"/>
              <a:gd name="connsiteY16" fmla="*/ 2875295 h 4055291"/>
              <a:gd name="connsiteX17" fmla="*/ 3514901 w 12191999"/>
              <a:gd name="connsiteY17" fmla="*/ 3029600 h 4055291"/>
              <a:gd name="connsiteX18" fmla="*/ 3514901 w 12191999"/>
              <a:gd name="connsiteY18" fmla="*/ 3044840 h 4055291"/>
              <a:gd name="connsiteX19" fmla="*/ 3669206 w 12191999"/>
              <a:gd name="connsiteY19" fmla="*/ 3199145 h 4055291"/>
              <a:gd name="connsiteX20" fmla="*/ 4653230 w 12191999"/>
              <a:gd name="connsiteY20" fmla="*/ 3199145 h 4055291"/>
              <a:gd name="connsiteX21" fmla="*/ 4807535 w 12191999"/>
              <a:gd name="connsiteY21" fmla="*/ 3044840 h 4055291"/>
              <a:gd name="connsiteX22" fmla="*/ 4807535 w 12191999"/>
              <a:gd name="connsiteY22" fmla="*/ 3029600 h 4055291"/>
              <a:gd name="connsiteX23" fmla="*/ 4653230 w 12191999"/>
              <a:gd name="connsiteY23" fmla="*/ 2875295 h 4055291"/>
              <a:gd name="connsiteX24" fmla="*/ 0 w 12191999"/>
              <a:gd name="connsiteY24" fmla="*/ 0 h 4055291"/>
              <a:gd name="connsiteX25" fmla="*/ 12191999 w 12191999"/>
              <a:gd name="connsiteY25" fmla="*/ 0 h 4055291"/>
              <a:gd name="connsiteX26" fmla="*/ 12191999 w 12191999"/>
              <a:gd name="connsiteY26" fmla="*/ 4055291 h 4055291"/>
              <a:gd name="connsiteX27" fmla="*/ 0 w 12191999"/>
              <a:gd name="connsiteY27" fmla="*/ 4055291 h 4055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1999" h="4055291">
                <a:moveTo>
                  <a:pt x="7097648" y="2875295"/>
                </a:moveTo>
                <a:cubicBezTo>
                  <a:pt x="7012428" y="2875295"/>
                  <a:pt x="6943343" y="2944380"/>
                  <a:pt x="6943343" y="3029600"/>
                </a:cubicBezTo>
                <a:lnTo>
                  <a:pt x="6943343" y="3044840"/>
                </a:lnTo>
                <a:cubicBezTo>
                  <a:pt x="6943343" y="3130060"/>
                  <a:pt x="7012428" y="3199145"/>
                  <a:pt x="7097648" y="3199145"/>
                </a:cubicBezTo>
                <a:lnTo>
                  <a:pt x="8081672" y="3199145"/>
                </a:lnTo>
                <a:cubicBezTo>
                  <a:pt x="8166892" y="3199145"/>
                  <a:pt x="8235977" y="3130060"/>
                  <a:pt x="8235977" y="3044840"/>
                </a:cubicBezTo>
                <a:lnTo>
                  <a:pt x="8235977" y="3029600"/>
                </a:lnTo>
                <a:cubicBezTo>
                  <a:pt x="8235977" y="2944380"/>
                  <a:pt x="8166892" y="2875295"/>
                  <a:pt x="8081672" y="2875295"/>
                </a:cubicBezTo>
                <a:close/>
                <a:moveTo>
                  <a:pt x="5383427" y="2875295"/>
                </a:moveTo>
                <a:cubicBezTo>
                  <a:pt x="5298207" y="2875295"/>
                  <a:pt x="5229123" y="2944380"/>
                  <a:pt x="5229123" y="3029600"/>
                </a:cubicBezTo>
                <a:lnTo>
                  <a:pt x="5229123" y="3044840"/>
                </a:lnTo>
                <a:cubicBezTo>
                  <a:pt x="5229123" y="3130060"/>
                  <a:pt x="5298207" y="3199145"/>
                  <a:pt x="5383427" y="3199145"/>
                </a:cubicBezTo>
                <a:lnTo>
                  <a:pt x="6367451" y="3199145"/>
                </a:lnTo>
                <a:cubicBezTo>
                  <a:pt x="6452671" y="3199145"/>
                  <a:pt x="6521756" y="3130060"/>
                  <a:pt x="6521756" y="3044840"/>
                </a:cubicBezTo>
                <a:lnTo>
                  <a:pt x="6521756" y="3029600"/>
                </a:lnTo>
                <a:cubicBezTo>
                  <a:pt x="6521756" y="2944380"/>
                  <a:pt x="6452671" y="2875295"/>
                  <a:pt x="6367451" y="2875295"/>
                </a:cubicBezTo>
                <a:close/>
                <a:moveTo>
                  <a:pt x="3669206" y="2875295"/>
                </a:moveTo>
                <a:cubicBezTo>
                  <a:pt x="3583986" y="2875295"/>
                  <a:pt x="3514901" y="2944380"/>
                  <a:pt x="3514901" y="3029600"/>
                </a:cubicBezTo>
                <a:lnTo>
                  <a:pt x="3514901" y="3044840"/>
                </a:lnTo>
                <a:cubicBezTo>
                  <a:pt x="3514901" y="3130060"/>
                  <a:pt x="3583986" y="3199145"/>
                  <a:pt x="3669206" y="3199145"/>
                </a:cubicBezTo>
                <a:lnTo>
                  <a:pt x="4653230" y="3199145"/>
                </a:lnTo>
                <a:cubicBezTo>
                  <a:pt x="4738450" y="3199145"/>
                  <a:pt x="4807535" y="3130060"/>
                  <a:pt x="4807535" y="3044840"/>
                </a:cubicBezTo>
                <a:lnTo>
                  <a:pt x="4807535" y="3029600"/>
                </a:lnTo>
                <a:cubicBezTo>
                  <a:pt x="4807535" y="2944380"/>
                  <a:pt x="4738450" y="2875295"/>
                  <a:pt x="4653230" y="2875295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4055291"/>
                </a:lnTo>
                <a:lnTo>
                  <a:pt x="0" y="4055291"/>
                </a:lnTo>
                <a:close/>
              </a:path>
            </a:pathLst>
          </a:custGeom>
          <a:solidFill>
            <a:schemeClr val="accent4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52AE112B-1CC4-DC54-45CF-35D472878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09" y="4608566"/>
            <a:ext cx="3004127" cy="220879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A685FA5-298D-2248-9B7A-AAF6AF73A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624" y="5944918"/>
            <a:ext cx="2339543" cy="5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751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40482D-71A0-A984-0398-060B2F553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640"/>
            <a:ext cx="12048264" cy="4016088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87EF20E-B6BA-7573-F6D8-BDC30C6245CF}"/>
              </a:ext>
            </a:extLst>
          </p:cNvPr>
          <p:cNvCxnSpPr>
            <a:cxnSpLocks/>
          </p:cNvCxnSpPr>
          <p:nvPr/>
        </p:nvCxnSpPr>
        <p:spPr>
          <a:xfrm>
            <a:off x="123535" y="4551680"/>
            <a:ext cx="300412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ADFE9D9-A95A-E47F-A007-6528A4EFA262}"/>
              </a:ext>
            </a:extLst>
          </p:cNvPr>
          <p:cNvSpPr txBox="1"/>
          <p:nvPr/>
        </p:nvSpPr>
        <p:spPr>
          <a:xfrm>
            <a:off x="70041" y="4243903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2">
                    <a:lumMod val="10000"/>
                  </a:schemeClr>
                </a:solidFill>
              </a:rPr>
              <a:t>예측한 결과 저장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6202DA9-6214-BEE5-B4C4-85B90541BC92}"/>
              </a:ext>
            </a:extLst>
          </p:cNvPr>
          <p:cNvSpPr txBox="1"/>
          <p:nvPr/>
        </p:nvSpPr>
        <p:spPr>
          <a:xfrm>
            <a:off x="3464384" y="5219292"/>
            <a:ext cx="470192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예측한 일조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일사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 err="1">
                <a:solidFill>
                  <a:schemeClr val="tx2">
                    <a:lumMod val="10000"/>
                  </a:schemeClr>
                </a:solidFill>
              </a:rPr>
              <a:t>전운량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 데이터를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CSV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파일로 저장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7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태양광 발전량을 예측할 때 사용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67693D03-A15C-E1D9-35FE-27DDC3D2B8DF}"/>
              </a:ext>
            </a:extLst>
          </p:cNvPr>
          <p:cNvSpPr/>
          <p:nvPr/>
        </p:nvSpPr>
        <p:spPr>
          <a:xfrm>
            <a:off x="8294" y="-843"/>
            <a:ext cx="12191998" cy="4056727"/>
          </a:xfrm>
          <a:custGeom>
            <a:avLst/>
            <a:gdLst>
              <a:gd name="connsiteX0" fmla="*/ 8794406 w 12191998"/>
              <a:gd name="connsiteY0" fmla="*/ 3571375 h 4056727"/>
              <a:gd name="connsiteX1" fmla="*/ 8640101 w 12191998"/>
              <a:gd name="connsiteY1" fmla="*/ 3725680 h 4056727"/>
              <a:gd name="connsiteX2" fmla="*/ 8640101 w 12191998"/>
              <a:gd name="connsiteY2" fmla="*/ 3740920 h 4056727"/>
              <a:gd name="connsiteX3" fmla="*/ 8794406 w 12191998"/>
              <a:gd name="connsiteY3" fmla="*/ 3895225 h 4056727"/>
              <a:gd name="connsiteX4" fmla="*/ 9778430 w 12191998"/>
              <a:gd name="connsiteY4" fmla="*/ 3895225 h 4056727"/>
              <a:gd name="connsiteX5" fmla="*/ 9932735 w 12191998"/>
              <a:gd name="connsiteY5" fmla="*/ 3740920 h 4056727"/>
              <a:gd name="connsiteX6" fmla="*/ 9932735 w 12191998"/>
              <a:gd name="connsiteY6" fmla="*/ 3725680 h 4056727"/>
              <a:gd name="connsiteX7" fmla="*/ 9778430 w 12191998"/>
              <a:gd name="connsiteY7" fmla="*/ 3571375 h 4056727"/>
              <a:gd name="connsiteX8" fmla="*/ 7081353 w 12191998"/>
              <a:gd name="connsiteY8" fmla="*/ 3571375 h 4056727"/>
              <a:gd name="connsiteX9" fmla="*/ 6927048 w 12191998"/>
              <a:gd name="connsiteY9" fmla="*/ 3725680 h 4056727"/>
              <a:gd name="connsiteX10" fmla="*/ 6927048 w 12191998"/>
              <a:gd name="connsiteY10" fmla="*/ 3740920 h 4056727"/>
              <a:gd name="connsiteX11" fmla="*/ 7081353 w 12191998"/>
              <a:gd name="connsiteY11" fmla="*/ 3895225 h 4056727"/>
              <a:gd name="connsiteX12" fmla="*/ 8065377 w 12191998"/>
              <a:gd name="connsiteY12" fmla="*/ 3895225 h 4056727"/>
              <a:gd name="connsiteX13" fmla="*/ 8219682 w 12191998"/>
              <a:gd name="connsiteY13" fmla="*/ 3740920 h 4056727"/>
              <a:gd name="connsiteX14" fmla="*/ 8219682 w 12191998"/>
              <a:gd name="connsiteY14" fmla="*/ 3725680 h 4056727"/>
              <a:gd name="connsiteX15" fmla="*/ 8065377 w 12191998"/>
              <a:gd name="connsiteY15" fmla="*/ 3571375 h 4056727"/>
              <a:gd name="connsiteX16" fmla="*/ 10507459 w 12191998"/>
              <a:gd name="connsiteY16" fmla="*/ 2181245 h 4056727"/>
              <a:gd name="connsiteX17" fmla="*/ 10353154 w 12191998"/>
              <a:gd name="connsiteY17" fmla="*/ 2335550 h 4056727"/>
              <a:gd name="connsiteX18" fmla="*/ 10353154 w 12191998"/>
              <a:gd name="connsiteY18" fmla="*/ 2350790 h 4056727"/>
              <a:gd name="connsiteX19" fmla="*/ 10507459 w 12191998"/>
              <a:gd name="connsiteY19" fmla="*/ 2505095 h 4056727"/>
              <a:gd name="connsiteX20" fmla="*/ 11491483 w 12191998"/>
              <a:gd name="connsiteY20" fmla="*/ 2505095 h 4056727"/>
              <a:gd name="connsiteX21" fmla="*/ 11645788 w 12191998"/>
              <a:gd name="connsiteY21" fmla="*/ 2350790 h 4056727"/>
              <a:gd name="connsiteX22" fmla="*/ 11645788 w 12191998"/>
              <a:gd name="connsiteY22" fmla="*/ 2335550 h 4056727"/>
              <a:gd name="connsiteX23" fmla="*/ 11491483 w 12191998"/>
              <a:gd name="connsiteY23" fmla="*/ 2181245 h 4056727"/>
              <a:gd name="connsiteX24" fmla="*/ 8794406 w 12191998"/>
              <a:gd name="connsiteY24" fmla="*/ 2140312 h 4056727"/>
              <a:gd name="connsiteX25" fmla="*/ 8640101 w 12191998"/>
              <a:gd name="connsiteY25" fmla="*/ 2294617 h 4056727"/>
              <a:gd name="connsiteX26" fmla="*/ 8640101 w 12191998"/>
              <a:gd name="connsiteY26" fmla="*/ 2309857 h 4056727"/>
              <a:gd name="connsiteX27" fmla="*/ 8794406 w 12191998"/>
              <a:gd name="connsiteY27" fmla="*/ 2464162 h 4056727"/>
              <a:gd name="connsiteX28" fmla="*/ 9778430 w 12191998"/>
              <a:gd name="connsiteY28" fmla="*/ 2464162 h 4056727"/>
              <a:gd name="connsiteX29" fmla="*/ 9932735 w 12191998"/>
              <a:gd name="connsiteY29" fmla="*/ 2309857 h 4056727"/>
              <a:gd name="connsiteX30" fmla="*/ 9932735 w 12191998"/>
              <a:gd name="connsiteY30" fmla="*/ 2294617 h 4056727"/>
              <a:gd name="connsiteX31" fmla="*/ 9778430 w 12191998"/>
              <a:gd name="connsiteY31" fmla="*/ 2140312 h 4056727"/>
              <a:gd name="connsiteX32" fmla="*/ 7081353 w 12191998"/>
              <a:gd name="connsiteY32" fmla="*/ 2140312 h 4056727"/>
              <a:gd name="connsiteX33" fmla="*/ 6927048 w 12191998"/>
              <a:gd name="connsiteY33" fmla="*/ 2294617 h 4056727"/>
              <a:gd name="connsiteX34" fmla="*/ 6927048 w 12191998"/>
              <a:gd name="connsiteY34" fmla="*/ 2309857 h 4056727"/>
              <a:gd name="connsiteX35" fmla="*/ 7081353 w 12191998"/>
              <a:gd name="connsiteY35" fmla="*/ 2464162 h 4056727"/>
              <a:gd name="connsiteX36" fmla="*/ 8065377 w 12191998"/>
              <a:gd name="connsiteY36" fmla="*/ 2464162 h 4056727"/>
              <a:gd name="connsiteX37" fmla="*/ 8219682 w 12191998"/>
              <a:gd name="connsiteY37" fmla="*/ 2309857 h 4056727"/>
              <a:gd name="connsiteX38" fmla="*/ 8219682 w 12191998"/>
              <a:gd name="connsiteY38" fmla="*/ 2294617 h 4056727"/>
              <a:gd name="connsiteX39" fmla="*/ 8065377 w 12191998"/>
              <a:gd name="connsiteY39" fmla="*/ 2140312 h 4056727"/>
              <a:gd name="connsiteX40" fmla="*/ 10507459 w 12191998"/>
              <a:gd name="connsiteY40" fmla="*/ 1458169 h 4056727"/>
              <a:gd name="connsiteX41" fmla="*/ 10353154 w 12191998"/>
              <a:gd name="connsiteY41" fmla="*/ 1612474 h 4056727"/>
              <a:gd name="connsiteX42" fmla="*/ 10353154 w 12191998"/>
              <a:gd name="connsiteY42" fmla="*/ 1627714 h 4056727"/>
              <a:gd name="connsiteX43" fmla="*/ 10507459 w 12191998"/>
              <a:gd name="connsiteY43" fmla="*/ 1782019 h 4056727"/>
              <a:gd name="connsiteX44" fmla="*/ 11491483 w 12191998"/>
              <a:gd name="connsiteY44" fmla="*/ 1782019 h 4056727"/>
              <a:gd name="connsiteX45" fmla="*/ 11645788 w 12191998"/>
              <a:gd name="connsiteY45" fmla="*/ 1627714 h 4056727"/>
              <a:gd name="connsiteX46" fmla="*/ 11645788 w 12191998"/>
              <a:gd name="connsiteY46" fmla="*/ 1612474 h 4056727"/>
              <a:gd name="connsiteX47" fmla="*/ 11491483 w 12191998"/>
              <a:gd name="connsiteY47" fmla="*/ 1458169 h 4056727"/>
              <a:gd name="connsiteX48" fmla="*/ 8794406 w 12191998"/>
              <a:gd name="connsiteY48" fmla="*/ 825299 h 4056727"/>
              <a:gd name="connsiteX49" fmla="*/ 8640101 w 12191998"/>
              <a:gd name="connsiteY49" fmla="*/ 979604 h 4056727"/>
              <a:gd name="connsiteX50" fmla="*/ 8640101 w 12191998"/>
              <a:gd name="connsiteY50" fmla="*/ 994843 h 4056727"/>
              <a:gd name="connsiteX51" fmla="*/ 8794406 w 12191998"/>
              <a:gd name="connsiteY51" fmla="*/ 1149149 h 4056727"/>
              <a:gd name="connsiteX52" fmla="*/ 9778430 w 12191998"/>
              <a:gd name="connsiteY52" fmla="*/ 1149149 h 4056727"/>
              <a:gd name="connsiteX53" fmla="*/ 9932735 w 12191998"/>
              <a:gd name="connsiteY53" fmla="*/ 994843 h 4056727"/>
              <a:gd name="connsiteX54" fmla="*/ 9932735 w 12191998"/>
              <a:gd name="connsiteY54" fmla="*/ 979604 h 4056727"/>
              <a:gd name="connsiteX55" fmla="*/ 9778430 w 12191998"/>
              <a:gd name="connsiteY55" fmla="*/ 825299 h 4056727"/>
              <a:gd name="connsiteX56" fmla="*/ 7081353 w 12191998"/>
              <a:gd name="connsiteY56" fmla="*/ 825299 h 4056727"/>
              <a:gd name="connsiteX57" fmla="*/ 6927048 w 12191998"/>
              <a:gd name="connsiteY57" fmla="*/ 979604 h 4056727"/>
              <a:gd name="connsiteX58" fmla="*/ 6927048 w 12191998"/>
              <a:gd name="connsiteY58" fmla="*/ 994844 h 4056727"/>
              <a:gd name="connsiteX59" fmla="*/ 7081353 w 12191998"/>
              <a:gd name="connsiteY59" fmla="*/ 1149149 h 4056727"/>
              <a:gd name="connsiteX60" fmla="*/ 8065377 w 12191998"/>
              <a:gd name="connsiteY60" fmla="*/ 1149149 h 4056727"/>
              <a:gd name="connsiteX61" fmla="*/ 8219682 w 12191998"/>
              <a:gd name="connsiteY61" fmla="*/ 994844 h 4056727"/>
              <a:gd name="connsiteX62" fmla="*/ 8219682 w 12191998"/>
              <a:gd name="connsiteY62" fmla="*/ 979604 h 4056727"/>
              <a:gd name="connsiteX63" fmla="*/ 8065377 w 12191998"/>
              <a:gd name="connsiteY63" fmla="*/ 825299 h 4056727"/>
              <a:gd name="connsiteX64" fmla="*/ 10507459 w 12191998"/>
              <a:gd name="connsiteY64" fmla="*/ 825298 h 4056727"/>
              <a:gd name="connsiteX65" fmla="*/ 10353154 w 12191998"/>
              <a:gd name="connsiteY65" fmla="*/ 979603 h 4056727"/>
              <a:gd name="connsiteX66" fmla="*/ 10353154 w 12191998"/>
              <a:gd name="connsiteY66" fmla="*/ 994843 h 4056727"/>
              <a:gd name="connsiteX67" fmla="*/ 10507459 w 12191998"/>
              <a:gd name="connsiteY67" fmla="*/ 1149148 h 4056727"/>
              <a:gd name="connsiteX68" fmla="*/ 11491483 w 12191998"/>
              <a:gd name="connsiteY68" fmla="*/ 1149148 h 4056727"/>
              <a:gd name="connsiteX69" fmla="*/ 11645788 w 12191998"/>
              <a:gd name="connsiteY69" fmla="*/ 994843 h 4056727"/>
              <a:gd name="connsiteX70" fmla="*/ 11645788 w 12191998"/>
              <a:gd name="connsiteY70" fmla="*/ 979603 h 4056727"/>
              <a:gd name="connsiteX71" fmla="*/ 11491483 w 12191998"/>
              <a:gd name="connsiteY71" fmla="*/ 825298 h 4056727"/>
              <a:gd name="connsiteX72" fmla="*/ 0 w 12191998"/>
              <a:gd name="connsiteY72" fmla="*/ 0 h 4056727"/>
              <a:gd name="connsiteX73" fmla="*/ 12191998 w 12191998"/>
              <a:gd name="connsiteY73" fmla="*/ 0 h 4056727"/>
              <a:gd name="connsiteX74" fmla="*/ 12191998 w 12191998"/>
              <a:gd name="connsiteY74" fmla="*/ 4056727 h 4056727"/>
              <a:gd name="connsiteX75" fmla="*/ 0 w 12191998"/>
              <a:gd name="connsiteY75" fmla="*/ 4056727 h 4056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2191998" h="4056727">
                <a:moveTo>
                  <a:pt x="8794406" y="3571375"/>
                </a:moveTo>
                <a:cubicBezTo>
                  <a:pt x="8709186" y="3571375"/>
                  <a:pt x="8640101" y="3640460"/>
                  <a:pt x="8640101" y="3725680"/>
                </a:cubicBezTo>
                <a:lnTo>
                  <a:pt x="8640101" y="3740920"/>
                </a:lnTo>
                <a:cubicBezTo>
                  <a:pt x="8640101" y="3826140"/>
                  <a:pt x="8709186" y="3895225"/>
                  <a:pt x="8794406" y="3895225"/>
                </a:cubicBezTo>
                <a:lnTo>
                  <a:pt x="9778430" y="3895225"/>
                </a:lnTo>
                <a:cubicBezTo>
                  <a:pt x="9863650" y="3895225"/>
                  <a:pt x="9932735" y="3826140"/>
                  <a:pt x="9932735" y="3740920"/>
                </a:cubicBezTo>
                <a:lnTo>
                  <a:pt x="9932735" y="3725680"/>
                </a:lnTo>
                <a:cubicBezTo>
                  <a:pt x="9932735" y="3640460"/>
                  <a:pt x="9863650" y="3571375"/>
                  <a:pt x="9778430" y="3571375"/>
                </a:cubicBezTo>
                <a:close/>
                <a:moveTo>
                  <a:pt x="7081353" y="3571375"/>
                </a:moveTo>
                <a:cubicBezTo>
                  <a:pt x="6996133" y="3571375"/>
                  <a:pt x="6927048" y="3640460"/>
                  <a:pt x="6927048" y="3725680"/>
                </a:cubicBezTo>
                <a:lnTo>
                  <a:pt x="6927048" y="3740920"/>
                </a:lnTo>
                <a:cubicBezTo>
                  <a:pt x="6927048" y="3826140"/>
                  <a:pt x="6996133" y="3895225"/>
                  <a:pt x="7081353" y="3895225"/>
                </a:cubicBezTo>
                <a:lnTo>
                  <a:pt x="8065377" y="3895225"/>
                </a:lnTo>
                <a:cubicBezTo>
                  <a:pt x="8150597" y="3895225"/>
                  <a:pt x="8219682" y="3826140"/>
                  <a:pt x="8219682" y="3740920"/>
                </a:cubicBezTo>
                <a:lnTo>
                  <a:pt x="8219682" y="3725680"/>
                </a:lnTo>
                <a:cubicBezTo>
                  <a:pt x="8219682" y="3640460"/>
                  <a:pt x="8150597" y="3571375"/>
                  <a:pt x="8065377" y="3571375"/>
                </a:cubicBezTo>
                <a:close/>
                <a:moveTo>
                  <a:pt x="10507459" y="2181245"/>
                </a:moveTo>
                <a:cubicBezTo>
                  <a:pt x="10422239" y="2181245"/>
                  <a:pt x="10353154" y="2250330"/>
                  <a:pt x="10353154" y="2335550"/>
                </a:cubicBezTo>
                <a:lnTo>
                  <a:pt x="10353154" y="2350790"/>
                </a:lnTo>
                <a:cubicBezTo>
                  <a:pt x="10353154" y="2436010"/>
                  <a:pt x="10422239" y="2505095"/>
                  <a:pt x="10507459" y="2505095"/>
                </a:cubicBezTo>
                <a:lnTo>
                  <a:pt x="11491483" y="2505095"/>
                </a:lnTo>
                <a:cubicBezTo>
                  <a:pt x="11576703" y="2505095"/>
                  <a:pt x="11645788" y="2436010"/>
                  <a:pt x="11645788" y="2350790"/>
                </a:cubicBezTo>
                <a:lnTo>
                  <a:pt x="11645788" y="2335550"/>
                </a:lnTo>
                <a:cubicBezTo>
                  <a:pt x="11645788" y="2250330"/>
                  <a:pt x="11576703" y="2181245"/>
                  <a:pt x="11491483" y="2181245"/>
                </a:cubicBezTo>
                <a:close/>
                <a:moveTo>
                  <a:pt x="8794406" y="2140312"/>
                </a:moveTo>
                <a:cubicBezTo>
                  <a:pt x="8709186" y="2140312"/>
                  <a:pt x="8640101" y="2209397"/>
                  <a:pt x="8640101" y="2294617"/>
                </a:cubicBezTo>
                <a:lnTo>
                  <a:pt x="8640101" y="2309857"/>
                </a:lnTo>
                <a:cubicBezTo>
                  <a:pt x="8640101" y="2395077"/>
                  <a:pt x="8709186" y="2464162"/>
                  <a:pt x="8794406" y="2464162"/>
                </a:cubicBezTo>
                <a:lnTo>
                  <a:pt x="9778430" y="2464162"/>
                </a:lnTo>
                <a:cubicBezTo>
                  <a:pt x="9863650" y="2464162"/>
                  <a:pt x="9932735" y="2395077"/>
                  <a:pt x="9932735" y="2309857"/>
                </a:cubicBezTo>
                <a:lnTo>
                  <a:pt x="9932735" y="2294617"/>
                </a:lnTo>
                <a:cubicBezTo>
                  <a:pt x="9932735" y="2209397"/>
                  <a:pt x="9863650" y="2140312"/>
                  <a:pt x="9778430" y="2140312"/>
                </a:cubicBezTo>
                <a:close/>
                <a:moveTo>
                  <a:pt x="7081353" y="2140312"/>
                </a:moveTo>
                <a:cubicBezTo>
                  <a:pt x="6996133" y="2140312"/>
                  <a:pt x="6927048" y="2209397"/>
                  <a:pt x="6927048" y="2294617"/>
                </a:cubicBezTo>
                <a:lnTo>
                  <a:pt x="6927048" y="2309857"/>
                </a:lnTo>
                <a:cubicBezTo>
                  <a:pt x="6927048" y="2395077"/>
                  <a:pt x="6996133" y="2464162"/>
                  <a:pt x="7081353" y="2464162"/>
                </a:cubicBezTo>
                <a:lnTo>
                  <a:pt x="8065377" y="2464162"/>
                </a:lnTo>
                <a:cubicBezTo>
                  <a:pt x="8150597" y="2464162"/>
                  <a:pt x="8219682" y="2395077"/>
                  <a:pt x="8219682" y="2309857"/>
                </a:cubicBezTo>
                <a:lnTo>
                  <a:pt x="8219682" y="2294617"/>
                </a:lnTo>
                <a:cubicBezTo>
                  <a:pt x="8219682" y="2209397"/>
                  <a:pt x="8150597" y="2140312"/>
                  <a:pt x="8065377" y="2140312"/>
                </a:cubicBezTo>
                <a:close/>
                <a:moveTo>
                  <a:pt x="10507459" y="1458169"/>
                </a:moveTo>
                <a:cubicBezTo>
                  <a:pt x="10422239" y="1458169"/>
                  <a:pt x="10353154" y="1527254"/>
                  <a:pt x="10353154" y="1612474"/>
                </a:cubicBezTo>
                <a:lnTo>
                  <a:pt x="10353154" y="1627714"/>
                </a:lnTo>
                <a:cubicBezTo>
                  <a:pt x="10353154" y="1712934"/>
                  <a:pt x="10422239" y="1782019"/>
                  <a:pt x="10507459" y="1782019"/>
                </a:cubicBezTo>
                <a:lnTo>
                  <a:pt x="11491483" y="1782019"/>
                </a:lnTo>
                <a:cubicBezTo>
                  <a:pt x="11576703" y="1782019"/>
                  <a:pt x="11645788" y="1712934"/>
                  <a:pt x="11645788" y="1627714"/>
                </a:cubicBezTo>
                <a:lnTo>
                  <a:pt x="11645788" y="1612474"/>
                </a:lnTo>
                <a:cubicBezTo>
                  <a:pt x="11645788" y="1527254"/>
                  <a:pt x="11576703" y="1458169"/>
                  <a:pt x="11491483" y="1458169"/>
                </a:cubicBezTo>
                <a:close/>
                <a:moveTo>
                  <a:pt x="8794406" y="825299"/>
                </a:moveTo>
                <a:cubicBezTo>
                  <a:pt x="8709186" y="825299"/>
                  <a:pt x="8640101" y="894384"/>
                  <a:pt x="8640101" y="979604"/>
                </a:cubicBezTo>
                <a:lnTo>
                  <a:pt x="8640101" y="994843"/>
                </a:lnTo>
                <a:cubicBezTo>
                  <a:pt x="8640101" y="1080064"/>
                  <a:pt x="8709186" y="1149149"/>
                  <a:pt x="8794406" y="1149149"/>
                </a:cubicBezTo>
                <a:lnTo>
                  <a:pt x="9778430" y="1149149"/>
                </a:lnTo>
                <a:cubicBezTo>
                  <a:pt x="9863650" y="1149149"/>
                  <a:pt x="9932735" y="1080064"/>
                  <a:pt x="9932735" y="994843"/>
                </a:cubicBezTo>
                <a:lnTo>
                  <a:pt x="9932735" y="979604"/>
                </a:lnTo>
                <a:cubicBezTo>
                  <a:pt x="9932735" y="894384"/>
                  <a:pt x="9863650" y="825299"/>
                  <a:pt x="9778430" y="825299"/>
                </a:cubicBezTo>
                <a:close/>
                <a:moveTo>
                  <a:pt x="7081353" y="825299"/>
                </a:moveTo>
                <a:cubicBezTo>
                  <a:pt x="6996133" y="825299"/>
                  <a:pt x="6927048" y="894384"/>
                  <a:pt x="6927048" y="979604"/>
                </a:cubicBezTo>
                <a:lnTo>
                  <a:pt x="6927048" y="994844"/>
                </a:lnTo>
                <a:cubicBezTo>
                  <a:pt x="6927048" y="1080064"/>
                  <a:pt x="6996133" y="1149149"/>
                  <a:pt x="7081353" y="1149149"/>
                </a:cubicBezTo>
                <a:lnTo>
                  <a:pt x="8065377" y="1149149"/>
                </a:lnTo>
                <a:cubicBezTo>
                  <a:pt x="8150597" y="1149149"/>
                  <a:pt x="8219682" y="1080064"/>
                  <a:pt x="8219682" y="994844"/>
                </a:cubicBezTo>
                <a:lnTo>
                  <a:pt x="8219682" y="979604"/>
                </a:lnTo>
                <a:cubicBezTo>
                  <a:pt x="8219682" y="894384"/>
                  <a:pt x="8150597" y="825299"/>
                  <a:pt x="8065377" y="825299"/>
                </a:cubicBezTo>
                <a:close/>
                <a:moveTo>
                  <a:pt x="10507459" y="825298"/>
                </a:moveTo>
                <a:cubicBezTo>
                  <a:pt x="10422239" y="825298"/>
                  <a:pt x="10353154" y="894383"/>
                  <a:pt x="10353154" y="979603"/>
                </a:cubicBezTo>
                <a:lnTo>
                  <a:pt x="10353154" y="994843"/>
                </a:lnTo>
                <a:cubicBezTo>
                  <a:pt x="10353154" y="1080064"/>
                  <a:pt x="10422239" y="1149148"/>
                  <a:pt x="10507459" y="1149148"/>
                </a:cubicBezTo>
                <a:lnTo>
                  <a:pt x="11491483" y="1149148"/>
                </a:lnTo>
                <a:cubicBezTo>
                  <a:pt x="11576703" y="1149148"/>
                  <a:pt x="11645788" y="1080064"/>
                  <a:pt x="11645788" y="994843"/>
                </a:cubicBezTo>
                <a:lnTo>
                  <a:pt x="11645788" y="979603"/>
                </a:lnTo>
                <a:cubicBezTo>
                  <a:pt x="11645788" y="894383"/>
                  <a:pt x="11576703" y="825298"/>
                  <a:pt x="11491483" y="825298"/>
                </a:cubicBezTo>
                <a:close/>
                <a:moveTo>
                  <a:pt x="0" y="0"/>
                </a:moveTo>
                <a:lnTo>
                  <a:pt x="12191998" y="0"/>
                </a:lnTo>
                <a:lnTo>
                  <a:pt x="12191998" y="4056727"/>
                </a:lnTo>
                <a:lnTo>
                  <a:pt x="0" y="4056727"/>
                </a:lnTo>
                <a:close/>
              </a:path>
            </a:pathLst>
          </a:custGeom>
          <a:solidFill>
            <a:schemeClr val="accent4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08228FB-DFB3-2351-C09A-48B455F17C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746"/>
          <a:stretch/>
        </p:blipFill>
        <p:spPr>
          <a:xfrm>
            <a:off x="175400" y="4738856"/>
            <a:ext cx="2952262" cy="188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872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DAD3CA6-57AB-7029-490C-D63279A09987}"/>
              </a:ext>
            </a:extLst>
          </p:cNvPr>
          <p:cNvSpPr/>
          <p:nvPr/>
        </p:nvSpPr>
        <p:spPr>
          <a:xfrm>
            <a:off x="1848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55F77">
                  <a:alpha val="0"/>
                </a:srgbClr>
              </a:gs>
              <a:gs pos="100000">
                <a:schemeClr val="tx1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0E0876-014F-A525-3C25-B29EA3B8ADE0}"/>
              </a:ext>
            </a:extLst>
          </p:cNvPr>
          <p:cNvSpPr/>
          <p:nvPr/>
        </p:nvSpPr>
        <p:spPr>
          <a:xfrm>
            <a:off x="0" y="3683257"/>
            <a:ext cx="12192000" cy="31747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고딕11" panose="02020600000000000000" pitchFamily="18" charset="-127"/>
                <a:ea typeface="a고딕11" panose="02020600000000000000" pitchFamily="18" charset="-127"/>
                <a:cs typeface="+mn-cs"/>
              </a:rPr>
              <a:t>태양광 발전량 예측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26BC45-6FA2-CC21-2479-AD0BBF6ECD0B}"/>
              </a:ext>
            </a:extLst>
          </p:cNvPr>
          <p:cNvSpPr/>
          <p:nvPr/>
        </p:nvSpPr>
        <p:spPr>
          <a:xfrm>
            <a:off x="5615099" y="2891163"/>
            <a:ext cx="843501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00" b="0" i="0" u="none" strike="noStrike" kern="1200" cap="none" spc="-150" normalizeH="0" baseline="0" noProof="0" dirty="0">
                <a:ln>
                  <a:noFill/>
                </a:ln>
                <a:gradFill flip="none" rotWithShape="1">
                  <a:gsLst>
                    <a:gs pos="69000">
                      <a:srgbClr val="E0134C"/>
                    </a:gs>
                    <a:gs pos="0">
                      <a:prstClr val="white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ea"/>
                <a:ea typeface="+mj-ea"/>
                <a:cs typeface="Calibri" panose="020F0502020204030204" pitchFamily="34" charset="0"/>
              </a:rPr>
              <a:t>3</a:t>
            </a:r>
            <a:endParaRPr kumimoji="0" lang="ko-KR" altLang="en-US" sz="9600" b="0" i="0" u="none" strike="noStrike" kern="1200" cap="none" spc="-150" normalizeH="0" baseline="0" noProof="0" dirty="0">
              <a:ln>
                <a:noFill/>
              </a:ln>
              <a:gradFill flip="none" rotWithShape="1">
                <a:gsLst>
                  <a:gs pos="69000">
                    <a:srgbClr val="E0134C"/>
                  </a:gs>
                  <a:gs pos="0">
                    <a:prstClr val="white"/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ea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323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C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61543D4-5822-EA5F-40BA-D8EFAA400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669" y="1527395"/>
            <a:ext cx="3635055" cy="28044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B148FD9-58F4-9C96-FB89-D19356F1F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641693"/>
            <a:ext cx="4389500" cy="53344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EFB98B6-2579-90B6-ED37-4F7E56757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4566" y="717901"/>
            <a:ext cx="7453006" cy="44199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E787D4F-61BC-83A0-A44A-00C12925CD6A}"/>
              </a:ext>
            </a:extLst>
          </p:cNvPr>
          <p:cNvSpPr txBox="1"/>
          <p:nvPr/>
        </p:nvSpPr>
        <p:spPr>
          <a:xfrm>
            <a:off x="605384" y="5307124"/>
            <a:ext cx="302679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14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시 예보데이터를 이용하여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태양광 발전량 예측시점에 해당하는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일조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일사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 err="1">
                <a:solidFill>
                  <a:schemeClr val="tx2">
                    <a:lumMod val="10000"/>
                  </a:schemeClr>
                </a:solidFill>
              </a:rPr>
              <a:t>전운량을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 예측하는 모델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4A142A0-3D8B-1397-5E96-553E9529ADB6}"/>
              </a:ext>
            </a:extLst>
          </p:cNvPr>
          <p:cNvSpPr/>
          <p:nvPr/>
        </p:nvSpPr>
        <p:spPr>
          <a:xfrm>
            <a:off x="285206" y="5082787"/>
            <a:ext cx="3635055" cy="1111537"/>
          </a:xfrm>
          <a:prstGeom prst="roundRect">
            <a:avLst/>
          </a:prstGeom>
          <a:noFill/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878CB1B-E9DD-58A7-F613-D59EB5C17989}"/>
              </a:ext>
            </a:extLst>
          </p:cNvPr>
          <p:cNvCxnSpPr/>
          <p:nvPr/>
        </p:nvCxnSpPr>
        <p:spPr>
          <a:xfrm flipH="1">
            <a:off x="9846196" y="4354660"/>
            <a:ext cx="1" cy="679456"/>
          </a:xfrm>
          <a:prstGeom prst="line">
            <a:avLst/>
          </a:prstGeom>
          <a:ln w="19050"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F6E80493-EF20-EC24-9891-E12A883B598F}"/>
              </a:ext>
            </a:extLst>
          </p:cNvPr>
          <p:cNvSpPr/>
          <p:nvPr/>
        </p:nvSpPr>
        <p:spPr>
          <a:xfrm>
            <a:off x="9800476" y="5026496"/>
            <a:ext cx="84206" cy="95619"/>
          </a:xfrm>
          <a:prstGeom prst="ellipse">
            <a:avLst/>
          </a:prstGeom>
          <a:solidFill>
            <a:srgbClr val="A8B2C9"/>
          </a:solidFill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99341E-0AF8-81B5-D5E4-BB7A4DF93BBC}"/>
              </a:ext>
            </a:extLst>
          </p:cNvPr>
          <p:cNvSpPr txBox="1"/>
          <p:nvPr/>
        </p:nvSpPr>
        <p:spPr>
          <a:xfrm>
            <a:off x="9206456" y="5307124"/>
            <a:ext cx="13115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예측시점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풍력 발전량을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예측하는 모델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5E565F8-389C-416F-0089-AE3F3BA13361}"/>
              </a:ext>
            </a:extLst>
          </p:cNvPr>
          <p:cNvSpPr/>
          <p:nvPr/>
        </p:nvSpPr>
        <p:spPr>
          <a:xfrm>
            <a:off x="8028669" y="5082787"/>
            <a:ext cx="3635055" cy="1111537"/>
          </a:xfrm>
          <a:prstGeom prst="roundRect">
            <a:avLst/>
          </a:prstGeom>
          <a:noFill/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5DF9F0-2FC3-47C1-210E-6CB12715B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206" y="1527395"/>
            <a:ext cx="3635055" cy="2827265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57A357A-E317-FA69-37EF-358425B46B3F}"/>
              </a:ext>
            </a:extLst>
          </p:cNvPr>
          <p:cNvCxnSpPr>
            <a:stCxn id="6" idx="2"/>
          </p:cNvCxnSpPr>
          <p:nvPr/>
        </p:nvCxnSpPr>
        <p:spPr>
          <a:xfrm flipH="1">
            <a:off x="2102733" y="4354660"/>
            <a:ext cx="1" cy="679456"/>
          </a:xfrm>
          <a:prstGeom prst="line">
            <a:avLst/>
          </a:prstGeom>
          <a:ln w="19050"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F6EA9734-1E19-ABB7-74CE-0D3DFBF7914C}"/>
              </a:ext>
            </a:extLst>
          </p:cNvPr>
          <p:cNvSpPr/>
          <p:nvPr/>
        </p:nvSpPr>
        <p:spPr>
          <a:xfrm>
            <a:off x="2057013" y="5026496"/>
            <a:ext cx="84206" cy="95619"/>
          </a:xfrm>
          <a:prstGeom prst="ellipse">
            <a:avLst/>
          </a:prstGeom>
          <a:solidFill>
            <a:srgbClr val="A8B2C9"/>
          </a:solidFill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425E6C80-5E3A-3FD7-5D01-F88ECF59A5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4346008 w 12192000"/>
              <a:gd name="connsiteY0" fmla="*/ 5081474 h 6858000"/>
              <a:gd name="connsiteX1" fmla="*/ 4160748 w 12192000"/>
              <a:gd name="connsiteY1" fmla="*/ 5266734 h 6858000"/>
              <a:gd name="connsiteX2" fmla="*/ 4160748 w 12192000"/>
              <a:gd name="connsiteY2" fmla="*/ 6007751 h 6858000"/>
              <a:gd name="connsiteX3" fmla="*/ 4346008 w 12192000"/>
              <a:gd name="connsiteY3" fmla="*/ 6193011 h 6858000"/>
              <a:gd name="connsiteX4" fmla="*/ 7602922 w 12192000"/>
              <a:gd name="connsiteY4" fmla="*/ 6193011 h 6858000"/>
              <a:gd name="connsiteX5" fmla="*/ 7788182 w 12192000"/>
              <a:gd name="connsiteY5" fmla="*/ 6007751 h 6858000"/>
              <a:gd name="connsiteX6" fmla="*/ 7788182 w 12192000"/>
              <a:gd name="connsiteY6" fmla="*/ 5266734 h 6858000"/>
              <a:gd name="connsiteX7" fmla="*/ 7602922 w 12192000"/>
              <a:gd name="connsiteY7" fmla="*/ 5081474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4346008" y="5081474"/>
                </a:moveTo>
                <a:cubicBezTo>
                  <a:pt x="4243692" y="5081474"/>
                  <a:pt x="4160748" y="5164418"/>
                  <a:pt x="4160748" y="5266734"/>
                </a:cubicBezTo>
                <a:lnTo>
                  <a:pt x="4160748" y="6007751"/>
                </a:lnTo>
                <a:cubicBezTo>
                  <a:pt x="4160748" y="6110067"/>
                  <a:pt x="4243692" y="6193011"/>
                  <a:pt x="4346008" y="6193011"/>
                </a:cubicBezTo>
                <a:lnTo>
                  <a:pt x="7602922" y="6193011"/>
                </a:lnTo>
                <a:cubicBezTo>
                  <a:pt x="7705238" y="6193011"/>
                  <a:pt x="7788182" y="6110067"/>
                  <a:pt x="7788182" y="6007751"/>
                </a:cubicBezTo>
                <a:lnTo>
                  <a:pt x="7788182" y="5266734"/>
                </a:lnTo>
                <a:cubicBezTo>
                  <a:pt x="7788182" y="5164418"/>
                  <a:pt x="7705238" y="5081474"/>
                  <a:pt x="7602922" y="508147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5F2A2B-23BF-A553-4CC2-B33843ABBD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748" y="1527395"/>
            <a:ext cx="3627434" cy="2819644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8B09A2D-70A5-9D93-9497-E4E73781A5B7}"/>
              </a:ext>
            </a:extLst>
          </p:cNvPr>
          <p:cNvCxnSpPr/>
          <p:nvPr/>
        </p:nvCxnSpPr>
        <p:spPr>
          <a:xfrm flipH="1">
            <a:off x="5978275" y="4354660"/>
            <a:ext cx="1" cy="679456"/>
          </a:xfrm>
          <a:prstGeom prst="line">
            <a:avLst/>
          </a:prstGeom>
          <a:ln w="19050"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44698FEF-E600-994C-B4F5-20C37D7BE88C}"/>
              </a:ext>
            </a:extLst>
          </p:cNvPr>
          <p:cNvSpPr/>
          <p:nvPr/>
        </p:nvSpPr>
        <p:spPr>
          <a:xfrm>
            <a:off x="5932555" y="5026496"/>
            <a:ext cx="84206" cy="95619"/>
          </a:xfrm>
          <a:prstGeom prst="ellipse">
            <a:avLst/>
          </a:prstGeom>
          <a:solidFill>
            <a:srgbClr val="A8B2C9"/>
          </a:solidFill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F42C54-3984-FF02-3902-16BE63BEB565}"/>
              </a:ext>
            </a:extLst>
          </p:cNvPr>
          <p:cNvSpPr txBox="1"/>
          <p:nvPr/>
        </p:nvSpPr>
        <p:spPr>
          <a:xfrm>
            <a:off x="5248766" y="5307124"/>
            <a:ext cx="1491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예측시점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태양광 발전량을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예측하는 모델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88F38F8-3822-3F68-29CC-509C05E856E8}"/>
              </a:ext>
            </a:extLst>
          </p:cNvPr>
          <p:cNvSpPr/>
          <p:nvPr/>
        </p:nvSpPr>
        <p:spPr>
          <a:xfrm>
            <a:off x="4160749" y="5082787"/>
            <a:ext cx="3627434" cy="1111537"/>
          </a:xfrm>
          <a:prstGeom prst="roundRect">
            <a:avLst/>
          </a:prstGeom>
          <a:noFill/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333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AB44994-56F1-B437-65B5-F49A3D6E5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" y="145994"/>
            <a:ext cx="11968501" cy="3430326"/>
          </a:xfrm>
          <a:prstGeom prst="rect">
            <a:avLst/>
          </a:prstGeom>
        </p:spPr>
      </p:pic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B21ED753-D964-7A5F-F55D-A216FD2E82AA}"/>
              </a:ext>
            </a:extLst>
          </p:cNvPr>
          <p:cNvSpPr/>
          <p:nvPr/>
        </p:nvSpPr>
        <p:spPr>
          <a:xfrm>
            <a:off x="2" y="0"/>
            <a:ext cx="12191999" cy="3576320"/>
          </a:xfrm>
          <a:custGeom>
            <a:avLst/>
            <a:gdLst>
              <a:gd name="connsiteX0" fmla="*/ 2437423 w 12191999"/>
              <a:gd name="connsiteY0" fmla="*/ 2556511 h 3576320"/>
              <a:gd name="connsiteX1" fmla="*/ 2312669 w 12191999"/>
              <a:gd name="connsiteY1" fmla="*/ 2681265 h 3576320"/>
              <a:gd name="connsiteX2" fmla="*/ 2312669 w 12191999"/>
              <a:gd name="connsiteY2" fmla="*/ 2699981 h 3576320"/>
              <a:gd name="connsiteX3" fmla="*/ 2437423 w 12191999"/>
              <a:gd name="connsiteY3" fmla="*/ 2824735 h 3576320"/>
              <a:gd name="connsiteX4" fmla="*/ 3027639 w 12191999"/>
              <a:gd name="connsiteY4" fmla="*/ 2824735 h 3576320"/>
              <a:gd name="connsiteX5" fmla="*/ 3152393 w 12191999"/>
              <a:gd name="connsiteY5" fmla="*/ 2699981 h 3576320"/>
              <a:gd name="connsiteX6" fmla="*/ 3152393 w 12191999"/>
              <a:gd name="connsiteY6" fmla="*/ 2681265 h 3576320"/>
              <a:gd name="connsiteX7" fmla="*/ 3027639 w 12191999"/>
              <a:gd name="connsiteY7" fmla="*/ 2556511 h 3576320"/>
              <a:gd name="connsiteX8" fmla="*/ 220003 w 12191999"/>
              <a:gd name="connsiteY8" fmla="*/ 1988821 h 3576320"/>
              <a:gd name="connsiteX9" fmla="*/ 95249 w 12191999"/>
              <a:gd name="connsiteY9" fmla="*/ 2113575 h 3576320"/>
              <a:gd name="connsiteX10" fmla="*/ 95249 w 12191999"/>
              <a:gd name="connsiteY10" fmla="*/ 2132291 h 3576320"/>
              <a:gd name="connsiteX11" fmla="*/ 220003 w 12191999"/>
              <a:gd name="connsiteY11" fmla="*/ 2257045 h 3576320"/>
              <a:gd name="connsiteX12" fmla="*/ 810219 w 12191999"/>
              <a:gd name="connsiteY12" fmla="*/ 2257045 h 3576320"/>
              <a:gd name="connsiteX13" fmla="*/ 934973 w 12191999"/>
              <a:gd name="connsiteY13" fmla="*/ 2132291 h 3576320"/>
              <a:gd name="connsiteX14" fmla="*/ 934973 w 12191999"/>
              <a:gd name="connsiteY14" fmla="*/ 2113575 h 3576320"/>
              <a:gd name="connsiteX15" fmla="*/ 810219 w 12191999"/>
              <a:gd name="connsiteY15" fmla="*/ 1988821 h 3576320"/>
              <a:gd name="connsiteX16" fmla="*/ 220004 w 12191999"/>
              <a:gd name="connsiteY16" fmla="*/ 229888 h 3576320"/>
              <a:gd name="connsiteX17" fmla="*/ 95250 w 12191999"/>
              <a:gd name="connsiteY17" fmla="*/ 354642 h 3576320"/>
              <a:gd name="connsiteX18" fmla="*/ 95250 w 12191999"/>
              <a:gd name="connsiteY18" fmla="*/ 373358 h 3576320"/>
              <a:gd name="connsiteX19" fmla="*/ 220004 w 12191999"/>
              <a:gd name="connsiteY19" fmla="*/ 498112 h 3576320"/>
              <a:gd name="connsiteX20" fmla="*/ 810220 w 12191999"/>
              <a:gd name="connsiteY20" fmla="*/ 498112 h 3576320"/>
              <a:gd name="connsiteX21" fmla="*/ 934974 w 12191999"/>
              <a:gd name="connsiteY21" fmla="*/ 373358 h 3576320"/>
              <a:gd name="connsiteX22" fmla="*/ 934974 w 12191999"/>
              <a:gd name="connsiteY22" fmla="*/ 354642 h 3576320"/>
              <a:gd name="connsiteX23" fmla="*/ 810220 w 12191999"/>
              <a:gd name="connsiteY23" fmla="*/ 229888 h 3576320"/>
              <a:gd name="connsiteX24" fmla="*/ 0 w 12191999"/>
              <a:gd name="connsiteY24" fmla="*/ 0 h 3576320"/>
              <a:gd name="connsiteX25" fmla="*/ 12191999 w 12191999"/>
              <a:gd name="connsiteY25" fmla="*/ 0 h 3576320"/>
              <a:gd name="connsiteX26" fmla="*/ 12191999 w 12191999"/>
              <a:gd name="connsiteY26" fmla="*/ 3576320 h 3576320"/>
              <a:gd name="connsiteX27" fmla="*/ 0 w 12191999"/>
              <a:gd name="connsiteY27" fmla="*/ 3576320 h 357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1999" h="3576320">
                <a:moveTo>
                  <a:pt x="2437423" y="2556511"/>
                </a:moveTo>
                <a:cubicBezTo>
                  <a:pt x="2368523" y="2556511"/>
                  <a:pt x="2312669" y="2612365"/>
                  <a:pt x="2312669" y="2681265"/>
                </a:cubicBezTo>
                <a:lnTo>
                  <a:pt x="2312669" y="2699981"/>
                </a:lnTo>
                <a:cubicBezTo>
                  <a:pt x="2312669" y="2768881"/>
                  <a:pt x="2368523" y="2824735"/>
                  <a:pt x="2437423" y="2824735"/>
                </a:cubicBezTo>
                <a:lnTo>
                  <a:pt x="3027639" y="2824735"/>
                </a:lnTo>
                <a:cubicBezTo>
                  <a:pt x="3096539" y="2824735"/>
                  <a:pt x="3152393" y="2768881"/>
                  <a:pt x="3152393" y="2699981"/>
                </a:cubicBezTo>
                <a:lnTo>
                  <a:pt x="3152393" y="2681265"/>
                </a:lnTo>
                <a:cubicBezTo>
                  <a:pt x="3152393" y="2612365"/>
                  <a:pt x="3096539" y="2556511"/>
                  <a:pt x="3027639" y="2556511"/>
                </a:cubicBezTo>
                <a:close/>
                <a:moveTo>
                  <a:pt x="220003" y="1988821"/>
                </a:moveTo>
                <a:cubicBezTo>
                  <a:pt x="151103" y="1988821"/>
                  <a:pt x="95249" y="2044675"/>
                  <a:pt x="95249" y="2113575"/>
                </a:cubicBezTo>
                <a:lnTo>
                  <a:pt x="95249" y="2132291"/>
                </a:lnTo>
                <a:cubicBezTo>
                  <a:pt x="95249" y="2201191"/>
                  <a:pt x="151103" y="2257045"/>
                  <a:pt x="220003" y="2257045"/>
                </a:cubicBezTo>
                <a:lnTo>
                  <a:pt x="810219" y="2257045"/>
                </a:lnTo>
                <a:cubicBezTo>
                  <a:pt x="879119" y="2257045"/>
                  <a:pt x="934973" y="2201191"/>
                  <a:pt x="934973" y="2132291"/>
                </a:cubicBezTo>
                <a:lnTo>
                  <a:pt x="934973" y="2113575"/>
                </a:lnTo>
                <a:cubicBezTo>
                  <a:pt x="934973" y="2044675"/>
                  <a:pt x="879119" y="1988821"/>
                  <a:pt x="810219" y="1988821"/>
                </a:cubicBezTo>
                <a:close/>
                <a:moveTo>
                  <a:pt x="220004" y="229888"/>
                </a:moveTo>
                <a:cubicBezTo>
                  <a:pt x="151104" y="229888"/>
                  <a:pt x="95250" y="285742"/>
                  <a:pt x="95250" y="354642"/>
                </a:cubicBezTo>
                <a:lnTo>
                  <a:pt x="95250" y="373358"/>
                </a:lnTo>
                <a:cubicBezTo>
                  <a:pt x="95250" y="442258"/>
                  <a:pt x="151104" y="498112"/>
                  <a:pt x="220004" y="498112"/>
                </a:cubicBezTo>
                <a:lnTo>
                  <a:pt x="810220" y="498112"/>
                </a:lnTo>
                <a:cubicBezTo>
                  <a:pt x="879120" y="498112"/>
                  <a:pt x="934974" y="442258"/>
                  <a:pt x="934974" y="373358"/>
                </a:cubicBezTo>
                <a:lnTo>
                  <a:pt x="934974" y="354642"/>
                </a:lnTo>
                <a:cubicBezTo>
                  <a:pt x="934974" y="285742"/>
                  <a:pt x="879120" y="229888"/>
                  <a:pt x="810220" y="229888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3576320"/>
                </a:lnTo>
                <a:lnTo>
                  <a:pt x="0" y="3576320"/>
                </a:lnTo>
                <a:close/>
              </a:path>
            </a:pathLst>
          </a:custGeom>
          <a:solidFill>
            <a:schemeClr val="accent4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DE3179F-D86C-006B-4CA3-01A6E60FDDAF}"/>
              </a:ext>
            </a:extLst>
          </p:cNvPr>
          <p:cNvCxnSpPr/>
          <p:nvPr/>
        </p:nvCxnSpPr>
        <p:spPr>
          <a:xfrm>
            <a:off x="279400" y="4030819"/>
            <a:ext cx="17373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F3A511F-7FCA-4282-7D54-63DC34B761BF}"/>
              </a:ext>
            </a:extLst>
          </p:cNvPr>
          <p:cNvSpPr txBox="1"/>
          <p:nvPr/>
        </p:nvSpPr>
        <p:spPr>
          <a:xfrm>
            <a:off x="225906" y="3723042"/>
            <a:ext cx="1311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2">
                    <a:lumMod val="10000"/>
                  </a:schemeClr>
                </a:solidFill>
              </a:rPr>
              <a:t>발전량 데이터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8D77E9-C335-D2AE-93AF-E139AC928011}"/>
              </a:ext>
            </a:extLst>
          </p:cNvPr>
          <p:cNvSpPr txBox="1"/>
          <p:nvPr/>
        </p:nvSpPr>
        <p:spPr>
          <a:xfrm>
            <a:off x="216064" y="4235367"/>
            <a:ext cx="4491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주최측에서 제공한 태양광 발전량 데이터를 불러옴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C20EBB5-2A43-27AE-6BEE-64EF41CF39BD}"/>
              </a:ext>
            </a:extLst>
          </p:cNvPr>
          <p:cNvCxnSpPr/>
          <p:nvPr/>
        </p:nvCxnSpPr>
        <p:spPr>
          <a:xfrm>
            <a:off x="287174" y="5065381"/>
            <a:ext cx="17373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B8E7F7-92A2-92F8-A697-354AE8E383B5}"/>
              </a:ext>
            </a:extLst>
          </p:cNvPr>
          <p:cNvSpPr txBox="1"/>
          <p:nvPr/>
        </p:nvSpPr>
        <p:spPr>
          <a:xfrm>
            <a:off x="279400" y="4757604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2">
                    <a:lumMod val="10000"/>
                  </a:schemeClr>
                </a:solidFill>
              </a:rPr>
              <a:t>관측데이터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6907F73-E7FD-0C95-F231-75EFCCE82E10}"/>
              </a:ext>
            </a:extLst>
          </p:cNvPr>
          <p:cNvCxnSpPr/>
          <p:nvPr/>
        </p:nvCxnSpPr>
        <p:spPr>
          <a:xfrm>
            <a:off x="287174" y="6071489"/>
            <a:ext cx="17373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A1737D3-87CF-DBE7-1B1B-237243E3B310}"/>
              </a:ext>
            </a:extLst>
          </p:cNvPr>
          <p:cNvSpPr txBox="1"/>
          <p:nvPr/>
        </p:nvSpPr>
        <p:spPr>
          <a:xfrm>
            <a:off x="279400" y="576371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2">
                    <a:lumMod val="10000"/>
                  </a:schemeClr>
                </a:solidFill>
              </a:rPr>
              <a:t>예보데이터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8C3051-722A-7C7A-C04B-C589DBE15FBA}"/>
              </a:ext>
            </a:extLst>
          </p:cNvPr>
          <p:cNvSpPr txBox="1"/>
          <p:nvPr/>
        </p:nvSpPr>
        <p:spPr>
          <a:xfrm>
            <a:off x="216064" y="5132769"/>
            <a:ext cx="581896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기상청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API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를 사용하여 인천지역의 일조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일사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</a:t>
            </a:r>
            <a:r>
              <a:rPr lang="ko-KR" altLang="en-US" sz="1400" dirty="0" err="1">
                <a:solidFill>
                  <a:schemeClr val="tx2">
                    <a:lumMod val="10000"/>
                  </a:schemeClr>
                </a:solidFill>
              </a:rPr>
              <a:t>전운량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 데이터 </a:t>
            </a:r>
            <a:r>
              <a:rPr lang="ko-KR" altLang="en-US" sz="1400" dirty="0" err="1">
                <a:solidFill>
                  <a:schemeClr val="tx2">
                    <a:lumMod val="10000"/>
                  </a:schemeClr>
                </a:solidFill>
              </a:rPr>
              <a:t>크롤링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altLang="ko-KR" sz="7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주최측에서 제공한 온도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습도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풍속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 풍향 데이터와 결합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71B87ED-F93C-A01E-F30D-CEAEB17D928D}"/>
              </a:ext>
            </a:extLst>
          </p:cNvPr>
          <p:cNvSpPr txBox="1"/>
          <p:nvPr/>
        </p:nvSpPr>
        <p:spPr>
          <a:xfrm>
            <a:off x="216064" y="6159711"/>
            <a:ext cx="629531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앞서 예측한 일조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일사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 err="1">
                <a:solidFill>
                  <a:schemeClr val="tx2">
                    <a:lumMod val="10000"/>
                  </a:schemeClr>
                </a:solidFill>
              </a:rPr>
              <a:t>전운량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 데이터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altLang="ko-KR" sz="7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주최측에서 제공한 온도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습도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풍속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 풍향을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14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시에 예보한 데이터와 결합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8F289E54-3AE9-204B-1E13-7CFCA264E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619" y="4072997"/>
            <a:ext cx="1806097" cy="63251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D888E6F1-2E84-0B4F-C69B-35DB88B49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377" y="5025683"/>
            <a:ext cx="5507903" cy="624894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BACA16CD-AF09-7390-4B14-737FA1A70B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377" y="6097395"/>
            <a:ext cx="5507903" cy="63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68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AB44994-56F1-B437-65B5-F49A3D6E5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" y="145994"/>
            <a:ext cx="11968501" cy="3430326"/>
          </a:xfrm>
          <a:prstGeom prst="rect">
            <a:avLst/>
          </a:prstGeom>
        </p:spPr>
      </p:pic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96C3638D-CCBC-08A3-E46A-E7D23F821CF7}"/>
              </a:ext>
            </a:extLst>
          </p:cNvPr>
          <p:cNvSpPr/>
          <p:nvPr/>
        </p:nvSpPr>
        <p:spPr>
          <a:xfrm>
            <a:off x="2" y="0"/>
            <a:ext cx="12191999" cy="6858000"/>
          </a:xfrm>
          <a:custGeom>
            <a:avLst/>
            <a:gdLst>
              <a:gd name="connsiteX0" fmla="*/ 1320912 w 12191999"/>
              <a:gd name="connsiteY0" fmla="*/ 1394461 h 6858000"/>
              <a:gd name="connsiteX1" fmla="*/ 1196158 w 12191999"/>
              <a:gd name="connsiteY1" fmla="*/ 1519215 h 6858000"/>
              <a:gd name="connsiteX2" fmla="*/ 1196158 w 12191999"/>
              <a:gd name="connsiteY2" fmla="*/ 1537931 h 6858000"/>
              <a:gd name="connsiteX3" fmla="*/ 1320912 w 12191999"/>
              <a:gd name="connsiteY3" fmla="*/ 1662685 h 6858000"/>
              <a:gd name="connsiteX4" fmla="*/ 1911128 w 12191999"/>
              <a:gd name="connsiteY4" fmla="*/ 1662685 h 6858000"/>
              <a:gd name="connsiteX5" fmla="*/ 2035882 w 12191999"/>
              <a:gd name="connsiteY5" fmla="*/ 1537931 h 6858000"/>
              <a:gd name="connsiteX6" fmla="*/ 2035882 w 12191999"/>
              <a:gd name="connsiteY6" fmla="*/ 1519215 h 6858000"/>
              <a:gd name="connsiteX7" fmla="*/ 1911128 w 12191999"/>
              <a:gd name="connsiteY7" fmla="*/ 1394461 h 6858000"/>
              <a:gd name="connsiteX8" fmla="*/ 2430130 w 12191999"/>
              <a:gd name="connsiteY8" fmla="*/ 1394461 h 6858000"/>
              <a:gd name="connsiteX9" fmla="*/ 2305376 w 12191999"/>
              <a:gd name="connsiteY9" fmla="*/ 1519215 h 6858000"/>
              <a:gd name="connsiteX10" fmla="*/ 2305376 w 12191999"/>
              <a:gd name="connsiteY10" fmla="*/ 1537931 h 6858000"/>
              <a:gd name="connsiteX11" fmla="*/ 2430130 w 12191999"/>
              <a:gd name="connsiteY11" fmla="*/ 1662685 h 6858000"/>
              <a:gd name="connsiteX12" fmla="*/ 3020346 w 12191999"/>
              <a:gd name="connsiteY12" fmla="*/ 1662685 h 6858000"/>
              <a:gd name="connsiteX13" fmla="*/ 3145100 w 12191999"/>
              <a:gd name="connsiteY13" fmla="*/ 1537931 h 6858000"/>
              <a:gd name="connsiteX14" fmla="*/ 3145100 w 12191999"/>
              <a:gd name="connsiteY14" fmla="*/ 1519215 h 6858000"/>
              <a:gd name="connsiteX15" fmla="*/ 3020346 w 12191999"/>
              <a:gd name="connsiteY15" fmla="*/ 1394461 h 6858000"/>
              <a:gd name="connsiteX16" fmla="*/ 1320913 w 12191999"/>
              <a:gd name="connsiteY16" fmla="*/ 800753 h 6858000"/>
              <a:gd name="connsiteX17" fmla="*/ 1196159 w 12191999"/>
              <a:gd name="connsiteY17" fmla="*/ 925507 h 6858000"/>
              <a:gd name="connsiteX18" fmla="*/ 1196159 w 12191999"/>
              <a:gd name="connsiteY18" fmla="*/ 944223 h 6858000"/>
              <a:gd name="connsiteX19" fmla="*/ 1320913 w 12191999"/>
              <a:gd name="connsiteY19" fmla="*/ 1068977 h 6858000"/>
              <a:gd name="connsiteX20" fmla="*/ 1911129 w 12191999"/>
              <a:gd name="connsiteY20" fmla="*/ 1068977 h 6858000"/>
              <a:gd name="connsiteX21" fmla="*/ 2035883 w 12191999"/>
              <a:gd name="connsiteY21" fmla="*/ 944223 h 6858000"/>
              <a:gd name="connsiteX22" fmla="*/ 2035883 w 12191999"/>
              <a:gd name="connsiteY22" fmla="*/ 925507 h 6858000"/>
              <a:gd name="connsiteX23" fmla="*/ 1911129 w 12191999"/>
              <a:gd name="connsiteY23" fmla="*/ 800753 h 6858000"/>
              <a:gd name="connsiteX24" fmla="*/ 1320913 w 12191999"/>
              <a:gd name="connsiteY24" fmla="*/ 231793 h 6858000"/>
              <a:gd name="connsiteX25" fmla="*/ 1196159 w 12191999"/>
              <a:gd name="connsiteY25" fmla="*/ 356547 h 6858000"/>
              <a:gd name="connsiteX26" fmla="*/ 1196159 w 12191999"/>
              <a:gd name="connsiteY26" fmla="*/ 375263 h 6858000"/>
              <a:gd name="connsiteX27" fmla="*/ 1320913 w 12191999"/>
              <a:gd name="connsiteY27" fmla="*/ 500017 h 6858000"/>
              <a:gd name="connsiteX28" fmla="*/ 1911129 w 12191999"/>
              <a:gd name="connsiteY28" fmla="*/ 500017 h 6858000"/>
              <a:gd name="connsiteX29" fmla="*/ 2035883 w 12191999"/>
              <a:gd name="connsiteY29" fmla="*/ 375263 h 6858000"/>
              <a:gd name="connsiteX30" fmla="*/ 2035883 w 12191999"/>
              <a:gd name="connsiteY30" fmla="*/ 356547 h 6858000"/>
              <a:gd name="connsiteX31" fmla="*/ 1911129 w 12191999"/>
              <a:gd name="connsiteY31" fmla="*/ 231793 h 6858000"/>
              <a:gd name="connsiteX32" fmla="*/ 0 w 12191999"/>
              <a:gd name="connsiteY32" fmla="*/ 0 h 6858000"/>
              <a:gd name="connsiteX33" fmla="*/ 12191999 w 12191999"/>
              <a:gd name="connsiteY33" fmla="*/ 0 h 6858000"/>
              <a:gd name="connsiteX34" fmla="*/ 12191999 w 12191999"/>
              <a:gd name="connsiteY34" fmla="*/ 6858000 h 6858000"/>
              <a:gd name="connsiteX35" fmla="*/ 0 w 12191999"/>
              <a:gd name="connsiteY3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91999" h="6858000">
                <a:moveTo>
                  <a:pt x="1320912" y="1394461"/>
                </a:moveTo>
                <a:cubicBezTo>
                  <a:pt x="1252012" y="1394461"/>
                  <a:pt x="1196158" y="1450315"/>
                  <a:pt x="1196158" y="1519215"/>
                </a:cubicBezTo>
                <a:lnTo>
                  <a:pt x="1196158" y="1537931"/>
                </a:lnTo>
                <a:cubicBezTo>
                  <a:pt x="1196158" y="1606831"/>
                  <a:pt x="1252012" y="1662685"/>
                  <a:pt x="1320912" y="1662685"/>
                </a:cubicBezTo>
                <a:lnTo>
                  <a:pt x="1911128" y="1662685"/>
                </a:lnTo>
                <a:cubicBezTo>
                  <a:pt x="1980028" y="1662685"/>
                  <a:pt x="2035882" y="1606831"/>
                  <a:pt x="2035882" y="1537931"/>
                </a:cubicBezTo>
                <a:lnTo>
                  <a:pt x="2035882" y="1519215"/>
                </a:lnTo>
                <a:cubicBezTo>
                  <a:pt x="2035882" y="1450315"/>
                  <a:pt x="1980028" y="1394461"/>
                  <a:pt x="1911128" y="1394461"/>
                </a:cubicBezTo>
                <a:close/>
                <a:moveTo>
                  <a:pt x="2430130" y="1394461"/>
                </a:moveTo>
                <a:cubicBezTo>
                  <a:pt x="2361230" y="1394461"/>
                  <a:pt x="2305376" y="1450315"/>
                  <a:pt x="2305376" y="1519215"/>
                </a:cubicBezTo>
                <a:lnTo>
                  <a:pt x="2305376" y="1537931"/>
                </a:lnTo>
                <a:cubicBezTo>
                  <a:pt x="2305376" y="1606831"/>
                  <a:pt x="2361230" y="1662685"/>
                  <a:pt x="2430130" y="1662685"/>
                </a:cubicBezTo>
                <a:lnTo>
                  <a:pt x="3020346" y="1662685"/>
                </a:lnTo>
                <a:cubicBezTo>
                  <a:pt x="3089246" y="1662685"/>
                  <a:pt x="3145100" y="1606831"/>
                  <a:pt x="3145100" y="1537931"/>
                </a:cubicBezTo>
                <a:lnTo>
                  <a:pt x="3145100" y="1519215"/>
                </a:lnTo>
                <a:cubicBezTo>
                  <a:pt x="3145100" y="1450315"/>
                  <a:pt x="3089246" y="1394461"/>
                  <a:pt x="3020346" y="1394461"/>
                </a:cubicBezTo>
                <a:close/>
                <a:moveTo>
                  <a:pt x="1320913" y="800753"/>
                </a:moveTo>
                <a:cubicBezTo>
                  <a:pt x="1252013" y="800753"/>
                  <a:pt x="1196159" y="856607"/>
                  <a:pt x="1196159" y="925507"/>
                </a:cubicBezTo>
                <a:lnTo>
                  <a:pt x="1196159" y="944223"/>
                </a:lnTo>
                <a:cubicBezTo>
                  <a:pt x="1196159" y="1013123"/>
                  <a:pt x="1252013" y="1068977"/>
                  <a:pt x="1320913" y="1068977"/>
                </a:cubicBezTo>
                <a:lnTo>
                  <a:pt x="1911129" y="1068977"/>
                </a:lnTo>
                <a:cubicBezTo>
                  <a:pt x="1980029" y="1068977"/>
                  <a:pt x="2035883" y="1013123"/>
                  <a:pt x="2035883" y="944223"/>
                </a:cubicBezTo>
                <a:lnTo>
                  <a:pt x="2035883" y="925507"/>
                </a:lnTo>
                <a:cubicBezTo>
                  <a:pt x="2035883" y="856607"/>
                  <a:pt x="1980029" y="800753"/>
                  <a:pt x="1911129" y="800753"/>
                </a:cubicBezTo>
                <a:close/>
                <a:moveTo>
                  <a:pt x="1320913" y="231793"/>
                </a:moveTo>
                <a:cubicBezTo>
                  <a:pt x="1252013" y="231793"/>
                  <a:pt x="1196159" y="287647"/>
                  <a:pt x="1196159" y="356547"/>
                </a:cubicBezTo>
                <a:lnTo>
                  <a:pt x="1196159" y="375263"/>
                </a:lnTo>
                <a:cubicBezTo>
                  <a:pt x="1196159" y="444163"/>
                  <a:pt x="1252013" y="500017"/>
                  <a:pt x="1320913" y="500017"/>
                </a:cubicBezTo>
                <a:lnTo>
                  <a:pt x="1911129" y="500017"/>
                </a:lnTo>
                <a:cubicBezTo>
                  <a:pt x="1980029" y="500017"/>
                  <a:pt x="2035883" y="444163"/>
                  <a:pt x="2035883" y="375263"/>
                </a:cubicBezTo>
                <a:lnTo>
                  <a:pt x="2035883" y="356547"/>
                </a:lnTo>
                <a:cubicBezTo>
                  <a:pt x="2035883" y="287647"/>
                  <a:pt x="1980029" y="231793"/>
                  <a:pt x="1911129" y="231793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86DFBF8-7C34-5A54-0FA9-1118629F4145}"/>
              </a:ext>
            </a:extLst>
          </p:cNvPr>
          <p:cNvCxnSpPr>
            <a:cxnSpLocks/>
            <a:endCxn id="7" idx="30"/>
          </p:cNvCxnSpPr>
          <p:nvPr/>
        </p:nvCxnSpPr>
        <p:spPr>
          <a:xfrm flipH="1">
            <a:off x="2035885" y="356547"/>
            <a:ext cx="2321771" cy="0"/>
          </a:xfrm>
          <a:prstGeom prst="straightConnector1">
            <a:avLst/>
          </a:prstGeom>
          <a:ln>
            <a:solidFill>
              <a:srgbClr val="A8B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173BFF3-F0F6-1E4F-74E4-27A2155FA65F}"/>
              </a:ext>
            </a:extLst>
          </p:cNvPr>
          <p:cNvSpPr/>
          <p:nvPr/>
        </p:nvSpPr>
        <p:spPr>
          <a:xfrm>
            <a:off x="4328160" y="282984"/>
            <a:ext cx="7574280" cy="1231135"/>
          </a:xfrm>
          <a:prstGeom prst="rect">
            <a:avLst/>
          </a:prstGeom>
          <a:solidFill>
            <a:srgbClr val="E5E9EF"/>
          </a:solidFill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032F8D-27A6-5298-CAB1-4B6ED8D5A6E7}"/>
              </a:ext>
            </a:extLst>
          </p:cNvPr>
          <p:cNvSpPr/>
          <p:nvPr/>
        </p:nvSpPr>
        <p:spPr>
          <a:xfrm>
            <a:off x="4328160" y="1620934"/>
            <a:ext cx="7574280" cy="1757293"/>
          </a:xfrm>
          <a:prstGeom prst="rect">
            <a:avLst/>
          </a:prstGeom>
          <a:solidFill>
            <a:srgbClr val="E5E9EF"/>
          </a:solidFill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DB72410-41B2-4E3B-D231-FD311E3F7D97}"/>
              </a:ext>
            </a:extLst>
          </p:cNvPr>
          <p:cNvSpPr/>
          <p:nvPr/>
        </p:nvSpPr>
        <p:spPr>
          <a:xfrm>
            <a:off x="4328160" y="3510961"/>
            <a:ext cx="7574280" cy="1427890"/>
          </a:xfrm>
          <a:prstGeom prst="rect">
            <a:avLst/>
          </a:prstGeom>
          <a:solidFill>
            <a:srgbClr val="E5E9EF"/>
          </a:solidFill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7CAD9D2-E594-4D67-8711-657BFD691639}"/>
              </a:ext>
            </a:extLst>
          </p:cNvPr>
          <p:cNvSpPr/>
          <p:nvPr/>
        </p:nvSpPr>
        <p:spPr>
          <a:xfrm>
            <a:off x="4328160" y="5038867"/>
            <a:ext cx="7574280" cy="859129"/>
          </a:xfrm>
          <a:prstGeom prst="rect">
            <a:avLst/>
          </a:prstGeom>
          <a:solidFill>
            <a:srgbClr val="E5E9EF"/>
          </a:solidFill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53AAD79-ED1E-87C6-163B-652B5CA6C212}"/>
              </a:ext>
            </a:extLst>
          </p:cNvPr>
          <p:cNvCxnSpPr>
            <a:cxnSpLocks/>
            <a:endCxn id="7" idx="21"/>
          </p:cNvCxnSpPr>
          <p:nvPr/>
        </p:nvCxnSpPr>
        <p:spPr>
          <a:xfrm flipH="1">
            <a:off x="2035885" y="944223"/>
            <a:ext cx="2007795" cy="0"/>
          </a:xfrm>
          <a:prstGeom prst="straightConnector1">
            <a:avLst/>
          </a:prstGeom>
          <a:ln>
            <a:solidFill>
              <a:srgbClr val="A8B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22AF7E8-E653-D0D5-11CF-D28B4DB2221C}"/>
              </a:ext>
            </a:extLst>
          </p:cNvPr>
          <p:cNvCxnSpPr>
            <a:cxnSpLocks/>
            <a:endCxn id="7" idx="5"/>
          </p:cNvCxnSpPr>
          <p:nvPr/>
        </p:nvCxnSpPr>
        <p:spPr>
          <a:xfrm flipH="1" flipV="1">
            <a:off x="2035884" y="1537931"/>
            <a:ext cx="1" cy="313730"/>
          </a:xfrm>
          <a:prstGeom prst="straightConnector1">
            <a:avLst/>
          </a:prstGeom>
          <a:ln>
            <a:solidFill>
              <a:srgbClr val="A8B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EEB173D-781E-EC05-70A5-FF99124454BD}"/>
              </a:ext>
            </a:extLst>
          </p:cNvPr>
          <p:cNvCxnSpPr>
            <a:cxnSpLocks/>
          </p:cNvCxnSpPr>
          <p:nvPr/>
        </p:nvCxnSpPr>
        <p:spPr>
          <a:xfrm flipH="1">
            <a:off x="3112683" y="1530311"/>
            <a:ext cx="303869" cy="0"/>
          </a:xfrm>
          <a:prstGeom prst="straightConnector1">
            <a:avLst/>
          </a:prstGeom>
          <a:ln>
            <a:solidFill>
              <a:srgbClr val="A8B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7642D00-334E-BB66-3B70-4688DB66DEE7}"/>
              </a:ext>
            </a:extLst>
          </p:cNvPr>
          <p:cNvCxnSpPr>
            <a:cxnSpLocks/>
          </p:cNvCxnSpPr>
          <p:nvPr/>
        </p:nvCxnSpPr>
        <p:spPr>
          <a:xfrm>
            <a:off x="4043680" y="944223"/>
            <a:ext cx="0" cy="1012396"/>
          </a:xfrm>
          <a:prstGeom prst="line">
            <a:avLst/>
          </a:prstGeom>
          <a:ln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CC2AB8C-2C2B-D084-18CD-A3807F32E694}"/>
              </a:ext>
            </a:extLst>
          </p:cNvPr>
          <p:cNvCxnSpPr>
            <a:cxnSpLocks/>
          </p:cNvCxnSpPr>
          <p:nvPr/>
        </p:nvCxnSpPr>
        <p:spPr>
          <a:xfrm>
            <a:off x="4043680" y="1951846"/>
            <a:ext cx="284480" cy="0"/>
          </a:xfrm>
          <a:prstGeom prst="line">
            <a:avLst/>
          </a:prstGeom>
          <a:ln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F532A2A-6415-970A-E965-B6F41D4BDCAE}"/>
              </a:ext>
            </a:extLst>
          </p:cNvPr>
          <p:cNvCxnSpPr>
            <a:cxnSpLocks/>
          </p:cNvCxnSpPr>
          <p:nvPr/>
        </p:nvCxnSpPr>
        <p:spPr>
          <a:xfrm>
            <a:off x="3720421" y="1851661"/>
            <a:ext cx="0" cy="2239026"/>
          </a:xfrm>
          <a:prstGeom prst="line">
            <a:avLst/>
          </a:prstGeom>
          <a:ln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69B191E-E017-429C-F4A7-1075643B072B}"/>
              </a:ext>
            </a:extLst>
          </p:cNvPr>
          <p:cNvCxnSpPr>
            <a:cxnSpLocks/>
          </p:cNvCxnSpPr>
          <p:nvPr/>
        </p:nvCxnSpPr>
        <p:spPr>
          <a:xfrm>
            <a:off x="3720421" y="4065152"/>
            <a:ext cx="607739" cy="12531"/>
          </a:xfrm>
          <a:prstGeom prst="line">
            <a:avLst/>
          </a:prstGeom>
          <a:ln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8D9720F-5EB4-211B-3D22-9B8FEB4A0106}"/>
              </a:ext>
            </a:extLst>
          </p:cNvPr>
          <p:cNvCxnSpPr>
            <a:cxnSpLocks/>
          </p:cNvCxnSpPr>
          <p:nvPr/>
        </p:nvCxnSpPr>
        <p:spPr>
          <a:xfrm>
            <a:off x="3416552" y="1530311"/>
            <a:ext cx="0" cy="3946257"/>
          </a:xfrm>
          <a:prstGeom prst="line">
            <a:avLst/>
          </a:prstGeom>
          <a:ln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1318B1DF-0BC5-EE75-77AA-15B329A8781F}"/>
              </a:ext>
            </a:extLst>
          </p:cNvPr>
          <p:cNvCxnSpPr>
            <a:cxnSpLocks/>
          </p:cNvCxnSpPr>
          <p:nvPr/>
        </p:nvCxnSpPr>
        <p:spPr>
          <a:xfrm>
            <a:off x="3403575" y="5484463"/>
            <a:ext cx="924585" cy="0"/>
          </a:xfrm>
          <a:prstGeom prst="line">
            <a:avLst/>
          </a:prstGeom>
          <a:ln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5702CE4F-CBF2-7657-A534-18A0477AA5B7}"/>
              </a:ext>
            </a:extLst>
          </p:cNvPr>
          <p:cNvCxnSpPr/>
          <p:nvPr/>
        </p:nvCxnSpPr>
        <p:spPr>
          <a:xfrm>
            <a:off x="4365430" y="623893"/>
            <a:ext cx="17373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E8950ED-2281-D8E6-BF62-6C3A44030A3E}"/>
              </a:ext>
            </a:extLst>
          </p:cNvPr>
          <p:cNvSpPr txBox="1"/>
          <p:nvPr/>
        </p:nvSpPr>
        <p:spPr>
          <a:xfrm>
            <a:off x="4357656" y="316116"/>
            <a:ext cx="113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2">
                    <a:lumMod val="10000"/>
                  </a:schemeClr>
                </a:solidFill>
              </a:rPr>
              <a:t>이상치 제거</a:t>
            </a: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3AED514-0D44-2FE2-217B-70184D223D91}"/>
              </a:ext>
            </a:extLst>
          </p:cNvPr>
          <p:cNvCxnSpPr/>
          <p:nvPr/>
        </p:nvCxnSpPr>
        <p:spPr>
          <a:xfrm>
            <a:off x="4365430" y="1958401"/>
            <a:ext cx="17373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617F294-5005-C3A2-D004-A2132BFF0363}"/>
              </a:ext>
            </a:extLst>
          </p:cNvPr>
          <p:cNvSpPr txBox="1"/>
          <p:nvPr/>
        </p:nvSpPr>
        <p:spPr>
          <a:xfrm>
            <a:off x="4357656" y="1650624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2">
                    <a:lumMod val="10000"/>
                  </a:schemeClr>
                </a:solidFill>
              </a:rPr>
              <a:t>데이터 오류 제거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6225FBC6-B256-2B15-3C73-0EAD91F7B466}"/>
              </a:ext>
            </a:extLst>
          </p:cNvPr>
          <p:cNvCxnSpPr/>
          <p:nvPr/>
        </p:nvCxnSpPr>
        <p:spPr>
          <a:xfrm>
            <a:off x="4365430" y="3835992"/>
            <a:ext cx="17373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9C2B23C-3F63-8A8F-A336-4FF9A66199D0}"/>
              </a:ext>
            </a:extLst>
          </p:cNvPr>
          <p:cNvSpPr txBox="1"/>
          <p:nvPr/>
        </p:nvSpPr>
        <p:spPr>
          <a:xfrm>
            <a:off x="4357656" y="3528215"/>
            <a:ext cx="1770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2">
                    <a:lumMod val="10000"/>
                  </a:schemeClr>
                </a:solidFill>
              </a:rPr>
              <a:t>시간 당 평균값 변환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CA9346FC-8EC6-BCFE-8B89-C28B26709FFB}"/>
              </a:ext>
            </a:extLst>
          </p:cNvPr>
          <p:cNvCxnSpPr>
            <a:cxnSpLocks/>
          </p:cNvCxnSpPr>
          <p:nvPr/>
        </p:nvCxnSpPr>
        <p:spPr>
          <a:xfrm>
            <a:off x="4365430" y="5379273"/>
            <a:ext cx="230969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CBB1FC7-1C59-CBEB-5D97-B1F37684991E}"/>
              </a:ext>
            </a:extLst>
          </p:cNvPr>
          <p:cNvSpPr txBox="1"/>
          <p:nvPr/>
        </p:nvSpPr>
        <p:spPr>
          <a:xfrm>
            <a:off x="4357656" y="5071496"/>
            <a:ext cx="2896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>
                <a:solidFill>
                  <a:schemeClr val="tx2">
                    <a:lumMod val="10000"/>
                  </a:schemeClr>
                </a:solidFill>
              </a:rPr>
              <a:t>결측치에</a:t>
            </a:r>
            <a:r>
              <a:rPr lang="ko-KR" altLang="en-US" sz="1400" b="1" dirty="0">
                <a:solidFill>
                  <a:schemeClr val="tx2">
                    <a:lumMod val="10000"/>
                  </a:schemeClr>
                </a:solidFill>
              </a:rPr>
              <a:t> 해당하는 값을 모두 제거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0325F9C-922B-3597-60D0-3EB99381DC06}"/>
              </a:ext>
            </a:extLst>
          </p:cNvPr>
          <p:cNvSpPr txBox="1"/>
          <p:nvPr/>
        </p:nvSpPr>
        <p:spPr>
          <a:xfrm>
            <a:off x="4578555" y="759897"/>
            <a:ext cx="615213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발전량에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60000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이 넘는 값들이 존재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altLang="ko-KR" sz="7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최대 발전량이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1100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인 것을 감안하여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이상치라고 판단하고 모두 제거함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3C751B1-CA86-E3A7-8EAF-B9A9254A43E1}"/>
              </a:ext>
            </a:extLst>
          </p:cNvPr>
          <p:cNvSpPr txBox="1"/>
          <p:nvPr/>
        </p:nvSpPr>
        <p:spPr>
          <a:xfrm>
            <a:off x="4578555" y="2125051"/>
            <a:ext cx="712406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2021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년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4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월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1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일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~2021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년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4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월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6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일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2021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년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7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월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12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일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~2021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년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7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월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13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일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      2021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년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11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월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5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일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~ 2021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년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11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월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9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일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2021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년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11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월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17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일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~2021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년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12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월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2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일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altLang="ko-KR" sz="7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위의 날짜에 해당하는 기간 동안의 발전량이 모두 동일하므로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데이터 오류라고 판단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altLang="ko-KR" sz="7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오류라고 판단되는 데이터를 모두 제거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BC39B8-D298-212F-F59A-5C195FCDE1D2}"/>
              </a:ext>
            </a:extLst>
          </p:cNvPr>
          <p:cNvSpPr txBox="1"/>
          <p:nvPr/>
        </p:nvSpPr>
        <p:spPr>
          <a:xfrm>
            <a:off x="4577317" y="3943308"/>
            <a:ext cx="45416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발전량 데이터는 분석 단위가 시간 단위로 되어있음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altLang="ko-KR" sz="7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우리의 목표는 일별 평균 발전량을 예측하는 것임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altLang="ko-KR" sz="7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시간 단위 데이터를 일 단위 데이터로 변경함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A835C31-DE2B-1B25-A4BC-7DD47CE6AED5}"/>
              </a:ext>
            </a:extLst>
          </p:cNvPr>
          <p:cNvCxnSpPr>
            <a:cxnSpLocks/>
          </p:cNvCxnSpPr>
          <p:nvPr/>
        </p:nvCxnSpPr>
        <p:spPr>
          <a:xfrm>
            <a:off x="2035884" y="1851661"/>
            <a:ext cx="1684537" cy="0"/>
          </a:xfrm>
          <a:prstGeom prst="line">
            <a:avLst/>
          </a:prstGeom>
          <a:ln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FCF0ACD7-4077-5B40-B7F0-91844434BF18}"/>
              </a:ext>
            </a:extLst>
          </p:cNvPr>
          <p:cNvSpPr txBox="1"/>
          <p:nvPr/>
        </p:nvSpPr>
        <p:spPr>
          <a:xfrm>
            <a:off x="4578555" y="5479297"/>
            <a:ext cx="3185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err="1">
                <a:solidFill>
                  <a:schemeClr val="tx2">
                    <a:lumMod val="10000"/>
                  </a:schemeClr>
                </a:solidFill>
              </a:rPr>
              <a:t>결측치에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 해당하는 값을 모두 제거</a:t>
            </a:r>
          </a:p>
        </p:txBody>
      </p:sp>
    </p:spTree>
    <p:extLst>
      <p:ext uri="{BB962C8B-B14F-4D97-AF65-F5344CB8AC3E}">
        <p14:creationId xmlns:p14="http://schemas.microsoft.com/office/powerpoint/2010/main" val="91133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AB44994-56F1-B437-65B5-F49A3D6E5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" y="145994"/>
            <a:ext cx="11968501" cy="3430326"/>
          </a:xfrm>
          <a:prstGeom prst="rect">
            <a:avLst/>
          </a:prstGeom>
        </p:spPr>
      </p:pic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800E1C4E-EF36-2DE8-164F-095A4EB1B8DB}"/>
              </a:ext>
            </a:extLst>
          </p:cNvPr>
          <p:cNvSpPr/>
          <p:nvPr/>
        </p:nvSpPr>
        <p:spPr>
          <a:xfrm>
            <a:off x="2" y="0"/>
            <a:ext cx="12207237" cy="6858000"/>
          </a:xfrm>
          <a:custGeom>
            <a:avLst/>
            <a:gdLst>
              <a:gd name="connsiteX0" fmla="*/ 1311604 w 12207237"/>
              <a:gd name="connsiteY0" fmla="*/ 3166412 h 6858000"/>
              <a:gd name="connsiteX1" fmla="*/ 1186850 w 12207237"/>
              <a:gd name="connsiteY1" fmla="*/ 3291166 h 6858000"/>
              <a:gd name="connsiteX2" fmla="*/ 1186850 w 12207237"/>
              <a:gd name="connsiteY2" fmla="*/ 3309882 h 6858000"/>
              <a:gd name="connsiteX3" fmla="*/ 1311604 w 12207237"/>
              <a:gd name="connsiteY3" fmla="*/ 3434636 h 6858000"/>
              <a:gd name="connsiteX4" fmla="*/ 1901820 w 12207237"/>
              <a:gd name="connsiteY4" fmla="*/ 3434636 h 6858000"/>
              <a:gd name="connsiteX5" fmla="*/ 2026574 w 12207237"/>
              <a:gd name="connsiteY5" fmla="*/ 3309882 h 6858000"/>
              <a:gd name="connsiteX6" fmla="*/ 2026574 w 12207237"/>
              <a:gd name="connsiteY6" fmla="*/ 3291166 h 6858000"/>
              <a:gd name="connsiteX7" fmla="*/ 1901820 w 12207237"/>
              <a:gd name="connsiteY7" fmla="*/ 3166412 h 6858000"/>
              <a:gd name="connsiteX8" fmla="*/ 1311604 w 12207237"/>
              <a:gd name="connsiteY8" fmla="*/ 2543604 h 6858000"/>
              <a:gd name="connsiteX9" fmla="*/ 1186850 w 12207237"/>
              <a:gd name="connsiteY9" fmla="*/ 2668358 h 6858000"/>
              <a:gd name="connsiteX10" fmla="*/ 1186850 w 12207237"/>
              <a:gd name="connsiteY10" fmla="*/ 2687074 h 6858000"/>
              <a:gd name="connsiteX11" fmla="*/ 1311604 w 12207237"/>
              <a:gd name="connsiteY11" fmla="*/ 2811828 h 6858000"/>
              <a:gd name="connsiteX12" fmla="*/ 1901820 w 12207237"/>
              <a:gd name="connsiteY12" fmla="*/ 2811828 h 6858000"/>
              <a:gd name="connsiteX13" fmla="*/ 2026574 w 12207237"/>
              <a:gd name="connsiteY13" fmla="*/ 2687074 h 6858000"/>
              <a:gd name="connsiteX14" fmla="*/ 2026574 w 12207237"/>
              <a:gd name="connsiteY14" fmla="*/ 2668358 h 6858000"/>
              <a:gd name="connsiteX15" fmla="*/ 1901820 w 12207237"/>
              <a:gd name="connsiteY15" fmla="*/ 2543604 h 6858000"/>
              <a:gd name="connsiteX16" fmla="*/ 1311605 w 12207237"/>
              <a:gd name="connsiteY16" fmla="*/ 1967485 h 6858000"/>
              <a:gd name="connsiteX17" fmla="*/ 1186851 w 12207237"/>
              <a:gd name="connsiteY17" fmla="*/ 2092239 h 6858000"/>
              <a:gd name="connsiteX18" fmla="*/ 1186851 w 12207237"/>
              <a:gd name="connsiteY18" fmla="*/ 2110955 h 6858000"/>
              <a:gd name="connsiteX19" fmla="*/ 1311605 w 12207237"/>
              <a:gd name="connsiteY19" fmla="*/ 2235710 h 6858000"/>
              <a:gd name="connsiteX20" fmla="*/ 1901820 w 12207237"/>
              <a:gd name="connsiteY20" fmla="*/ 2235710 h 6858000"/>
              <a:gd name="connsiteX21" fmla="*/ 2026575 w 12207237"/>
              <a:gd name="connsiteY21" fmla="*/ 2110955 h 6858000"/>
              <a:gd name="connsiteX22" fmla="*/ 2026575 w 12207237"/>
              <a:gd name="connsiteY22" fmla="*/ 2092239 h 6858000"/>
              <a:gd name="connsiteX23" fmla="*/ 1901820 w 12207237"/>
              <a:gd name="connsiteY23" fmla="*/ 1967485 h 6858000"/>
              <a:gd name="connsiteX24" fmla="*/ 0 w 12207237"/>
              <a:gd name="connsiteY24" fmla="*/ 0 h 6858000"/>
              <a:gd name="connsiteX25" fmla="*/ 12207237 w 12207237"/>
              <a:gd name="connsiteY25" fmla="*/ 0 h 6858000"/>
              <a:gd name="connsiteX26" fmla="*/ 12207237 w 12207237"/>
              <a:gd name="connsiteY26" fmla="*/ 6858000 h 6858000"/>
              <a:gd name="connsiteX27" fmla="*/ 0 w 12207237"/>
              <a:gd name="connsiteY2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207237" h="6858000">
                <a:moveTo>
                  <a:pt x="1311604" y="3166412"/>
                </a:moveTo>
                <a:cubicBezTo>
                  <a:pt x="1242704" y="3166412"/>
                  <a:pt x="1186850" y="3222266"/>
                  <a:pt x="1186850" y="3291166"/>
                </a:cubicBezTo>
                <a:lnTo>
                  <a:pt x="1186850" y="3309882"/>
                </a:lnTo>
                <a:cubicBezTo>
                  <a:pt x="1186850" y="3378782"/>
                  <a:pt x="1242704" y="3434636"/>
                  <a:pt x="1311604" y="3434636"/>
                </a:cubicBezTo>
                <a:lnTo>
                  <a:pt x="1901820" y="3434636"/>
                </a:lnTo>
                <a:cubicBezTo>
                  <a:pt x="1970720" y="3434636"/>
                  <a:pt x="2026574" y="3378782"/>
                  <a:pt x="2026574" y="3309882"/>
                </a:cubicBezTo>
                <a:lnTo>
                  <a:pt x="2026574" y="3291166"/>
                </a:lnTo>
                <a:cubicBezTo>
                  <a:pt x="2026574" y="3222266"/>
                  <a:pt x="1970720" y="3166412"/>
                  <a:pt x="1901820" y="3166412"/>
                </a:cubicBezTo>
                <a:close/>
                <a:moveTo>
                  <a:pt x="1311604" y="2543604"/>
                </a:moveTo>
                <a:cubicBezTo>
                  <a:pt x="1242704" y="2543604"/>
                  <a:pt x="1186850" y="2599458"/>
                  <a:pt x="1186850" y="2668358"/>
                </a:cubicBezTo>
                <a:lnTo>
                  <a:pt x="1186850" y="2687074"/>
                </a:lnTo>
                <a:cubicBezTo>
                  <a:pt x="1186850" y="2755974"/>
                  <a:pt x="1242704" y="2811828"/>
                  <a:pt x="1311604" y="2811828"/>
                </a:cubicBezTo>
                <a:lnTo>
                  <a:pt x="1901820" y="2811828"/>
                </a:lnTo>
                <a:cubicBezTo>
                  <a:pt x="1970720" y="2811828"/>
                  <a:pt x="2026574" y="2755974"/>
                  <a:pt x="2026574" y="2687074"/>
                </a:cubicBezTo>
                <a:lnTo>
                  <a:pt x="2026574" y="2668358"/>
                </a:lnTo>
                <a:cubicBezTo>
                  <a:pt x="2026574" y="2599458"/>
                  <a:pt x="1970720" y="2543604"/>
                  <a:pt x="1901820" y="2543604"/>
                </a:cubicBezTo>
                <a:close/>
                <a:moveTo>
                  <a:pt x="1311605" y="1967485"/>
                </a:moveTo>
                <a:cubicBezTo>
                  <a:pt x="1242705" y="1967485"/>
                  <a:pt x="1186851" y="2023339"/>
                  <a:pt x="1186851" y="2092239"/>
                </a:cubicBezTo>
                <a:lnTo>
                  <a:pt x="1186851" y="2110955"/>
                </a:lnTo>
                <a:cubicBezTo>
                  <a:pt x="1186851" y="2179855"/>
                  <a:pt x="1242705" y="2235710"/>
                  <a:pt x="1311605" y="2235710"/>
                </a:cubicBezTo>
                <a:lnTo>
                  <a:pt x="1901820" y="2235710"/>
                </a:lnTo>
                <a:cubicBezTo>
                  <a:pt x="1970721" y="2235710"/>
                  <a:pt x="2026575" y="2179855"/>
                  <a:pt x="2026575" y="2110955"/>
                </a:cubicBezTo>
                <a:lnTo>
                  <a:pt x="2026575" y="2092239"/>
                </a:lnTo>
                <a:cubicBezTo>
                  <a:pt x="2026575" y="2023339"/>
                  <a:pt x="1970721" y="1967485"/>
                  <a:pt x="1901820" y="1967485"/>
                </a:cubicBezTo>
                <a:close/>
                <a:moveTo>
                  <a:pt x="0" y="0"/>
                </a:moveTo>
                <a:lnTo>
                  <a:pt x="12207237" y="0"/>
                </a:lnTo>
                <a:lnTo>
                  <a:pt x="122072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8DD012B-16E5-14F2-060C-75A51D913B4E}"/>
              </a:ext>
            </a:extLst>
          </p:cNvPr>
          <p:cNvCxnSpPr>
            <a:cxnSpLocks/>
          </p:cNvCxnSpPr>
          <p:nvPr/>
        </p:nvCxnSpPr>
        <p:spPr>
          <a:xfrm flipH="1">
            <a:off x="2021064" y="2091015"/>
            <a:ext cx="2321771" cy="0"/>
          </a:xfrm>
          <a:prstGeom prst="straightConnector1">
            <a:avLst/>
          </a:prstGeom>
          <a:ln>
            <a:solidFill>
              <a:srgbClr val="A8B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25F997F-5895-4356-531F-6E65B718A24B}"/>
              </a:ext>
            </a:extLst>
          </p:cNvPr>
          <p:cNvSpPr/>
          <p:nvPr/>
        </p:nvSpPr>
        <p:spPr>
          <a:xfrm>
            <a:off x="4313339" y="1560252"/>
            <a:ext cx="7574280" cy="1231135"/>
          </a:xfrm>
          <a:prstGeom prst="rect">
            <a:avLst/>
          </a:prstGeom>
          <a:solidFill>
            <a:srgbClr val="E5E9EF"/>
          </a:solidFill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A0576F-28F4-7DB5-500E-6321D86083D2}"/>
              </a:ext>
            </a:extLst>
          </p:cNvPr>
          <p:cNvSpPr/>
          <p:nvPr/>
        </p:nvSpPr>
        <p:spPr>
          <a:xfrm>
            <a:off x="4313339" y="2898202"/>
            <a:ext cx="7574280" cy="1374813"/>
          </a:xfrm>
          <a:prstGeom prst="rect">
            <a:avLst/>
          </a:prstGeom>
          <a:solidFill>
            <a:srgbClr val="E5E9EF"/>
          </a:solidFill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5A2DD4-5C95-4B1F-A5CA-489A530D032E}"/>
              </a:ext>
            </a:extLst>
          </p:cNvPr>
          <p:cNvSpPr/>
          <p:nvPr/>
        </p:nvSpPr>
        <p:spPr>
          <a:xfrm>
            <a:off x="4313339" y="4411135"/>
            <a:ext cx="7574280" cy="859129"/>
          </a:xfrm>
          <a:prstGeom prst="rect">
            <a:avLst/>
          </a:prstGeom>
          <a:solidFill>
            <a:srgbClr val="E5E9EF"/>
          </a:solidFill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B121FBE-8E66-501E-C3E9-6E9B16AFBF85}"/>
              </a:ext>
            </a:extLst>
          </p:cNvPr>
          <p:cNvCxnSpPr>
            <a:cxnSpLocks/>
          </p:cNvCxnSpPr>
          <p:nvPr/>
        </p:nvCxnSpPr>
        <p:spPr>
          <a:xfrm flipH="1">
            <a:off x="2021064" y="2678691"/>
            <a:ext cx="2007795" cy="0"/>
          </a:xfrm>
          <a:prstGeom prst="straightConnector1">
            <a:avLst/>
          </a:prstGeom>
          <a:ln>
            <a:solidFill>
              <a:srgbClr val="A8B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725C25A-D112-EF5A-65E1-1E5B9D91F411}"/>
              </a:ext>
            </a:extLst>
          </p:cNvPr>
          <p:cNvCxnSpPr>
            <a:cxnSpLocks/>
          </p:cNvCxnSpPr>
          <p:nvPr/>
        </p:nvCxnSpPr>
        <p:spPr>
          <a:xfrm flipH="1">
            <a:off x="2021063" y="3292346"/>
            <a:ext cx="1380668" cy="0"/>
          </a:xfrm>
          <a:prstGeom prst="straightConnector1">
            <a:avLst/>
          </a:prstGeom>
          <a:ln>
            <a:solidFill>
              <a:srgbClr val="A8B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13E221B-1AD5-80F6-37A6-7DDD840F6AB0}"/>
              </a:ext>
            </a:extLst>
          </p:cNvPr>
          <p:cNvCxnSpPr>
            <a:cxnSpLocks/>
          </p:cNvCxnSpPr>
          <p:nvPr/>
        </p:nvCxnSpPr>
        <p:spPr>
          <a:xfrm>
            <a:off x="4028859" y="2677716"/>
            <a:ext cx="0" cy="556171"/>
          </a:xfrm>
          <a:prstGeom prst="line">
            <a:avLst/>
          </a:prstGeom>
          <a:ln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94B7FE7-B188-A1A0-C820-665DEBAAE8D3}"/>
              </a:ext>
            </a:extLst>
          </p:cNvPr>
          <p:cNvCxnSpPr>
            <a:cxnSpLocks/>
          </p:cNvCxnSpPr>
          <p:nvPr/>
        </p:nvCxnSpPr>
        <p:spPr>
          <a:xfrm>
            <a:off x="4028859" y="3229114"/>
            <a:ext cx="284480" cy="0"/>
          </a:xfrm>
          <a:prstGeom prst="line">
            <a:avLst/>
          </a:prstGeom>
          <a:ln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48F465B-8950-1095-F080-915A520D0A75}"/>
              </a:ext>
            </a:extLst>
          </p:cNvPr>
          <p:cNvCxnSpPr>
            <a:cxnSpLocks/>
          </p:cNvCxnSpPr>
          <p:nvPr/>
        </p:nvCxnSpPr>
        <p:spPr>
          <a:xfrm>
            <a:off x="3401731" y="3292346"/>
            <a:ext cx="0" cy="1459195"/>
          </a:xfrm>
          <a:prstGeom prst="line">
            <a:avLst/>
          </a:prstGeom>
          <a:ln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0C5A3D0-3A6F-3DEF-4DB9-AE2813EADF41}"/>
              </a:ext>
            </a:extLst>
          </p:cNvPr>
          <p:cNvCxnSpPr>
            <a:cxnSpLocks/>
          </p:cNvCxnSpPr>
          <p:nvPr/>
        </p:nvCxnSpPr>
        <p:spPr>
          <a:xfrm>
            <a:off x="3378594" y="4765291"/>
            <a:ext cx="924585" cy="0"/>
          </a:xfrm>
          <a:prstGeom prst="line">
            <a:avLst/>
          </a:prstGeom>
          <a:ln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4B81822-ACF5-CCFA-7DE4-4FA83775FE24}"/>
              </a:ext>
            </a:extLst>
          </p:cNvPr>
          <p:cNvCxnSpPr>
            <a:cxnSpLocks/>
          </p:cNvCxnSpPr>
          <p:nvPr/>
        </p:nvCxnSpPr>
        <p:spPr>
          <a:xfrm>
            <a:off x="4350609" y="1901161"/>
            <a:ext cx="311506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FA45A26-2F48-77A8-4932-DE5C2F0DEBE2}"/>
              </a:ext>
            </a:extLst>
          </p:cNvPr>
          <p:cNvSpPr txBox="1"/>
          <p:nvPr/>
        </p:nvSpPr>
        <p:spPr>
          <a:xfrm>
            <a:off x="4342835" y="1593384"/>
            <a:ext cx="2996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2">
                    <a:lumMod val="10000"/>
                  </a:schemeClr>
                </a:solidFill>
              </a:rPr>
              <a:t>분석에 필요한 칼럼 선택 및 형 변환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94746C8-1539-A290-13CE-942473CD87D3}"/>
              </a:ext>
            </a:extLst>
          </p:cNvPr>
          <p:cNvCxnSpPr/>
          <p:nvPr/>
        </p:nvCxnSpPr>
        <p:spPr>
          <a:xfrm>
            <a:off x="4350609" y="3235669"/>
            <a:ext cx="17373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100F8FC-95D1-90B5-AB63-B64443F41733}"/>
              </a:ext>
            </a:extLst>
          </p:cNvPr>
          <p:cNvSpPr txBox="1"/>
          <p:nvPr/>
        </p:nvSpPr>
        <p:spPr>
          <a:xfrm>
            <a:off x="4342835" y="2927892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2">
                    <a:lumMod val="10000"/>
                  </a:schemeClr>
                </a:solidFill>
              </a:rPr>
              <a:t>시간 서식 통일하기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61E47D53-334B-92FC-8EF3-96B1DC25F14C}"/>
              </a:ext>
            </a:extLst>
          </p:cNvPr>
          <p:cNvCxnSpPr>
            <a:cxnSpLocks/>
          </p:cNvCxnSpPr>
          <p:nvPr/>
        </p:nvCxnSpPr>
        <p:spPr>
          <a:xfrm>
            <a:off x="4350609" y="4751541"/>
            <a:ext cx="230969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42F5CFD-27E2-3FBC-7C59-627A266CFCB6}"/>
              </a:ext>
            </a:extLst>
          </p:cNvPr>
          <p:cNvSpPr txBox="1"/>
          <p:nvPr/>
        </p:nvSpPr>
        <p:spPr>
          <a:xfrm>
            <a:off x="4342835" y="4443764"/>
            <a:ext cx="2896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>
                <a:solidFill>
                  <a:schemeClr val="tx2">
                    <a:lumMod val="10000"/>
                  </a:schemeClr>
                </a:solidFill>
              </a:rPr>
              <a:t>결측치에</a:t>
            </a:r>
            <a:r>
              <a:rPr lang="ko-KR" altLang="en-US" sz="1400" b="1" dirty="0">
                <a:solidFill>
                  <a:schemeClr val="tx2">
                    <a:lumMod val="10000"/>
                  </a:schemeClr>
                </a:solidFill>
              </a:rPr>
              <a:t> 해당하는 값을 모두 제거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539A09E-47F1-F9BA-4056-390181AF2987}"/>
              </a:ext>
            </a:extLst>
          </p:cNvPr>
          <p:cNvSpPr txBox="1"/>
          <p:nvPr/>
        </p:nvSpPr>
        <p:spPr>
          <a:xfrm>
            <a:off x="4396196" y="2037198"/>
            <a:ext cx="691247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분석에 필요한 칼럼은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datetime,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기온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풍속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풍향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습도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일조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일사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ko-KR" altLang="en-US" sz="1400" dirty="0" err="1">
                <a:solidFill>
                  <a:schemeClr val="tx2">
                    <a:lumMod val="10000"/>
                  </a:schemeClr>
                </a:solidFill>
              </a:rPr>
              <a:t>전운량임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altLang="ko-KR" sz="7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이들을 모두 선택하고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datetime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은 문자형으로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나머지는 모두 수치형으로 형 변환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6765E8-CA41-83CC-A407-1000695AD8C2}"/>
              </a:ext>
            </a:extLst>
          </p:cNvPr>
          <p:cNvSpPr txBox="1"/>
          <p:nvPr/>
        </p:nvSpPr>
        <p:spPr>
          <a:xfrm>
            <a:off x="4621298" y="3873100"/>
            <a:ext cx="6849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데이터의 시간 서식이 모두 다르므로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표준 서식인 </a:t>
            </a:r>
            <a:r>
              <a:rPr lang="en-US" altLang="ko-KR" sz="1400" dirty="0" err="1">
                <a:solidFill>
                  <a:schemeClr val="tx2">
                    <a:lumMod val="10000"/>
                  </a:schemeClr>
                </a:solidFill>
              </a:rPr>
              <a:t>yyyy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-mm-dd </a:t>
            </a:r>
            <a:r>
              <a:rPr lang="en-US" altLang="ko-KR" sz="1400" dirty="0" err="1">
                <a:solidFill>
                  <a:schemeClr val="tx2">
                    <a:lumMod val="10000"/>
                  </a:schemeClr>
                </a:solidFill>
              </a:rPr>
              <a:t>hh:mm:ss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로 통일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5F93150-D266-AE15-729C-D1F4A0854CD5}"/>
              </a:ext>
            </a:extLst>
          </p:cNvPr>
          <p:cNvSpPr txBox="1"/>
          <p:nvPr/>
        </p:nvSpPr>
        <p:spPr>
          <a:xfrm>
            <a:off x="4563734" y="4851565"/>
            <a:ext cx="3185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err="1">
                <a:solidFill>
                  <a:schemeClr val="tx2">
                    <a:lumMod val="10000"/>
                  </a:schemeClr>
                </a:solidFill>
              </a:rPr>
              <a:t>결측치에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 해당하는 값을 모두 제거</a:t>
            </a: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F4FA24D-E60C-ED39-09B9-735A9FC09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682" y="3342298"/>
            <a:ext cx="2331922" cy="434378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5D01823C-D4B7-D7B0-12D6-49186ECCE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744" y="3340305"/>
            <a:ext cx="2331922" cy="434378"/>
          </a:xfrm>
          <a:prstGeom prst="rect">
            <a:avLst/>
          </a:prstGeom>
        </p:spPr>
      </p:pic>
      <p:sp>
        <p:nvSpPr>
          <p:cNvPr id="73" name="화살표: 오른쪽 72">
            <a:extLst>
              <a:ext uri="{FF2B5EF4-FFF2-40B4-BE49-F238E27FC236}">
                <a16:creationId xmlns:a16="http://schemas.microsoft.com/office/drawing/2014/main" id="{7D104182-C14A-9C27-38ED-C27ACBCF1373}"/>
              </a:ext>
            </a:extLst>
          </p:cNvPr>
          <p:cNvSpPr/>
          <p:nvPr/>
        </p:nvSpPr>
        <p:spPr>
          <a:xfrm>
            <a:off x="7933762" y="3373529"/>
            <a:ext cx="458049" cy="420412"/>
          </a:xfrm>
          <a:prstGeom prst="rightArrow">
            <a:avLst/>
          </a:prstGeom>
          <a:solidFill>
            <a:srgbClr val="A8B2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28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AB44994-56F1-B437-65B5-F49A3D6E5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" y="145994"/>
            <a:ext cx="11968501" cy="3430326"/>
          </a:xfrm>
          <a:prstGeom prst="rect">
            <a:avLst/>
          </a:prstGeom>
        </p:spPr>
      </p:pic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2F28FD12-1C6D-C762-1E5F-6B7D8BB196A1}"/>
              </a:ext>
            </a:extLst>
          </p:cNvPr>
          <p:cNvSpPr/>
          <p:nvPr/>
        </p:nvSpPr>
        <p:spPr>
          <a:xfrm>
            <a:off x="2" y="1"/>
            <a:ext cx="12191999" cy="3576320"/>
          </a:xfrm>
          <a:custGeom>
            <a:avLst/>
            <a:gdLst>
              <a:gd name="connsiteX0" fmla="*/ 3534906 w 12191999"/>
              <a:gd name="connsiteY0" fmla="*/ 2561758 h 3576320"/>
              <a:gd name="connsiteX1" fmla="*/ 3410152 w 12191999"/>
              <a:gd name="connsiteY1" fmla="*/ 2686512 h 3576320"/>
              <a:gd name="connsiteX2" fmla="*/ 3410152 w 12191999"/>
              <a:gd name="connsiteY2" fmla="*/ 2705228 h 3576320"/>
              <a:gd name="connsiteX3" fmla="*/ 3534906 w 12191999"/>
              <a:gd name="connsiteY3" fmla="*/ 2829982 h 3576320"/>
              <a:gd name="connsiteX4" fmla="*/ 4125122 w 12191999"/>
              <a:gd name="connsiteY4" fmla="*/ 2829982 h 3576320"/>
              <a:gd name="connsiteX5" fmla="*/ 4249876 w 12191999"/>
              <a:gd name="connsiteY5" fmla="*/ 2705228 h 3576320"/>
              <a:gd name="connsiteX6" fmla="*/ 4249876 w 12191999"/>
              <a:gd name="connsiteY6" fmla="*/ 2686512 h 3576320"/>
              <a:gd name="connsiteX7" fmla="*/ 4125122 w 12191999"/>
              <a:gd name="connsiteY7" fmla="*/ 2561758 h 3576320"/>
              <a:gd name="connsiteX8" fmla="*/ 2443722 w 12191999"/>
              <a:gd name="connsiteY8" fmla="*/ 1997579 h 3576320"/>
              <a:gd name="connsiteX9" fmla="*/ 2318968 w 12191999"/>
              <a:gd name="connsiteY9" fmla="*/ 2122333 h 3576320"/>
              <a:gd name="connsiteX10" fmla="*/ 2318968 w 12191999"/>
              <a:gd name="connsiteY10" fmla="*/ 2141049 h 3576320"/>
              <a:gd name="connsiteX11" fmla="*/ 2443722 w 12191999"/>
              <a:gd name="connsiteY11" fmla="*/ 2265803 h 3576320"/>
              <a:gd name="connsiteX12" fmla="*/ 3033939 w 12191999"/>
              <a:gd name="connsiteY12" fmla="*/ 2265803 h 3576320"/>
              <a:gd name="connsiteX13" fmla="*/ 3158693 w 12191999"/>
              <a:gd name="connsiteY13" fmla="*/ 2141049 h 3576320"/>
              <a:gd name="connsiteX14" fmla="*/ 3158693 w 12191999"/>
              <a:gd name="connsiteY14" fmla="*/ 2122333 h 3576320"/>
              <a:gd name="connsiteX15" fmla="*/ 3033939 w 12191999"/>
              <a:gd name="connsiteY15" fmla="*/ 1997579 h 3576320"/>
              <a:gd name="connsiteX16" fmla="*/ 2443723 w 12191999"/>
              <a:gd name="connsiteY16" fmla="*/ 801749 h 3576320"/>
              <a:gd name="connsiteX17" fmla="*/ 2318969 w 12191999"/>
              <a:gd name="connsiteY17" fmla="*/ 926503 h 3576320"/>
              <a:gd name="connsiteX18" fmla="*/ 2318969 w 12191999"/>
              <a:gd name="connsiteY18" fmla="*/ 945219 h 3576320"/>
              <a:gd name="connsiteX19" fmla="*/ 2443723 w 12191999"/>
              <a:gd name="connsiteY19" fmla="*/ 1069973 h 3576320"/>
              <a:gd name="connsiteX20" fmla="*/ 3033939 w 12191999"/>
              <a:gd name="connsiteY20" fmla="*/ 1069973 h 3576320"/>
              <a:gd name="connsiteX21" fmla="*/ 3158693 w 12191999"/>
              <a:gd name="connsiteY21" fmla="*/ 945219 h 3576320"/>
              <a:gd name="connsiteX22" fmla="*/ 3158693 w 12191999"/>
              <a:gd name="connsiteY22" fmla="*/ 926503 h 3576320"/>
              <a:gd name="connsiteX23" fmla="*/ 3033939 w 12191999"/>
              <a:gd name="connsiteY23" fmla="*/ 801749 h 3576320"/>
              <a:gd name="connsiteX24" fmla="*/ 2443723 w 12191999"/>
              <a:gd name="connsiteY24" fmla="*/ 222629 h 3576320"/>
              <a:gd name="connsiteX25" fmla="*/ 2318969 w 12191999"/>
              <a:gd name="connsiteY25" fmla="*/ 347383 h 3576320"/>
              <a:gd name="connsiteX26" fmla="*/ 2318969 w 12191999"/>
              <a:gd name="connsiteY26" fmla="*/ 366099 h 3576320"/>
              <a:gd name="connsiteX27" fmla="*/ 2443723 w 12191999"/>
              <a:gd name="connsiteY27" fmla="*/ 490853 h 3576320"/>
              <a:gd name="connsiteX28" fmla="*/ 3033939 w 12191999"/>
              <a:gd name="connsiteY28" fmla="*/ 490853 h 3576320"/>
              <a:gd name="connsiteX29" fmla="*/ 3158693 w 12191999"/>
              <a:gd name="connsiteY29" fmla="*/ 366099 h 3576320"/>
              <a:gd name="connsiteX30" fmla="*/ 3158693 w 12191999"/>
              <a:gd name="connsiteY30" fmla="*/ 347383 h 3576320"/>
              <a:gd name="connsiteX31" fmla="*/ 3033939 w 12191999"/>
              <a:gd name="connsiteY31" fmla="*/ 222629 h 3576320"/>
              <a:gd name="connsiteX32" fmla="*/ 0 w 12191999"/>
              <a:gd name="connsiteY32" fmla="*/ 0 h 3576320"/>
              <a:gd name="connsiteX33" fmla="*/ 12191999 w 12191999"/>
              <a:gd name="connsiteY33" fmla="*/ 0 h 3576320"/>
              <a:gd name="connsiteX34" fmla="*/ 12191999 w 12191999"/>
              <a:gd name="connsiteY34" fmla="*/ 3576320 h 3576320"/>
              <a:gd name="connsiteX35" fmla="*/ 0 w 12191999"/>
              <a:gd name="connsiteY35" fmla="*/ 3576320 h 357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91999" h="3576320">
                <a:moveTo>
                  <a:pt x="3534906" y="2561758"/>
                </a:moveTo>
                <a:cubicBezTo>
                  <a:pt x="3466006" y="2561758"/>
                  <a:pt x="3410152" y="2617612"/>
                  <a:pt x="3410152" y="2686512"/>
                </a:cubicBezTo>
                <a:lnTo>
                  <a:pt x="3410152" y="2705228"/>
                </a:lnTo>
                <a:cubicBezTo>
                  <a:pt x="3410152" y="2774128"/>
                  <a:pt x="3466006" y="2829982"/>
                  <a:pt x="3534906" y="2829982"/>
                </a:cubicBezTo>
                <a:lnTo>
                  <a:pt x="4125122" y="2829982"/>
                </a:lnTo>
                <a:cubicBezTo>
                  <a:pt x="4194022" y="2829982"/>
                  <a:pt x="4249876" y="2774128"/>
                  <a:pt x="4249876" y="2705228"/>
                </a:cubicBezTo>
                <a:lnTo>
                  <a:pt x="4249876" y="2686512"/>
                </a:lnTo>
                <a:cubicBezTo>
                  <a:pt x="4249876" y="2617612"/>
                  <a:pt x="4194022" y="2561758"/>
                  <a:pt x="4125122" y="2561758"/>
                </a:cubicBezTo>
                <a:close/>
                <a:moveTo>
                  <a:pt x="2443722" y="1997579"/>
                </a:moveTo>
                <a:cubicBezTo>
                  <a:pt x="2374823" y="1997579"/>
                  <a:pt x="2318968" y="2053433"/>
                  <a:pt x="2318968" y="2122333"/>
                </a:cubicBezTo>
                <a:lnTo>
                  <a:pt x="2318968" y="2141049"/>
                </a:lnTo>
                <a:cubicBezTo>
                  <a:pt x="2318968" y="2209949"/>
                  <a:pt x="2374823" y="2265803"/>
                  <a:pt x="2443722" y="2265803"/>
                </a:cubicBezTo>
                <a:lnTo>
                  <a:pt x="3033939" y="2265803"/>
                </a:lnTo>
                <a:cubicBezTo>
                  <a:pt x="3102838" y="2265803"/>
                  <a:pt x="3158693" y="2209949"/>
                  <a:pt x="3158693" y="2141049"/>
                </a:cubicBezTo>
                <a:lnTo>
                  <a:pt x="3158693" y="2122333"/>
                </a:lnTo>
                <a:cubicBezTo>
                  <a:pt x="3158693" y="2053433"/>
                  <a:pt x="3102838" y="1997579"/>
                  <a:pt x="3033939" y="1997579"/>
                </a:cubicBezTo>
                <a:close/>
                <a:moveTo>
                  <a:pt x="2443723" y="801749"/>
                </a:moveTo>
                <a:cubicBezTo>
                  <a:pt x="2374823" y="801749"/>
                  <a:pt x="2318969" y="857603"/>
                  <a:pt x="2318969" y="926503"/>
                </a:cubicBezTo>
                <a:lnTo>
                  <a:pt x="2318969" y="945219"/>
                </a:lnTo>
                <a:cubicBezTo>
                  <a:pt x="2318969" y="1014119"/>
                  <a:pt x="2374823" y="1069973"/>
                  <a:pt x="2443723" y="1069973"/>
                </a:cubicBezTo>
                <a:lnTo>
                  <a:pt x="3033939" y="1069973"/>
                </a:lnTo>
                <a:cubicBezTo>
                  <a:pt x="3102839" y="1069973"/>
                  <a:pt x="3158693" y="1014119"/>
                  <a:pt x="3158693" y="945219"/>
                </a:cubicBezTo>
                <a:lnTo>
                  <a:pt x="3158693" y="926503"/>
                </a:lnTo>
                <a:cubicBezTo>
                  <a:pt x="3158693" y="857603"/>
                  <a:pt x="3102839" y="801749"/>
                  <a:pt x="3033939" y="801749"/>
                </a:cubicBezTo>
                <a:close/>
                <a:moveTo>
                  <a:pt x="2443723" y="222629"/>
                </a:moveTo>
                <a:cubicBezTo>
                  <a:pt x="2374823" y="222629"/>
                  <a:pt x="2318969" y="278483"/>
                  <a:pt x="2318969" y="347383"/>
                </a:cubicBezTo>
                <a:lnTo>
                  <a:pt x="2318969" y="366099"/>
                </a:lnTo>
                <a:cubicBezTo>
                  <a:pt x="2318969" y="434999"/>
                  <a:pt x="2374823" y="490853"/>
                  <a:pt x="2443723" y="490853"/>
                </a:cubicBezTo>
                <a:lnTo>
                  <a:pt x="3033939" y="490853"/>
                </a:lnTo>
                <a:cubicBezTo>
                  <a:pt x="3102839" y="490853"/>
                  <a:pt x="3158693" y="434999"/>
                  <a:pt x="3158693" y="366099"/>
                </a:cubicBezTo>
                <a:lnTo>
                  <a:pt x="3158693" y="347383"/>
                </a:lnTo>
                <a:cubicBezTo>
                  <a:pt x="3158693" y="278483"/>
                  <a:pt x="3102839" y="222629"/>
                  <a:pt x="3033939" y="222629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3576320"/>
                </a:lnTo>
                <a:lnTo>
                  <a:pt x="0" y="3576320"/>
                </a:lnTo>
                <a:close/>
              </a:path>
            </a:pathLst>
          </a:custGeom>
          <a:solidFill>
            <a:schemeClr val="accent4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4DB475D-94B3-DC45-8EF4-7CD0619A5824}"/>
              </a:ext>
            </a:extLst>
          </p:cNvPr>
          <p:cNvCxnSpPr>
            <a:cxnSpLocks/>
          </p:cNvCxnSpPr>
          <p:nvPr/>
        </p:nvCxnSpPr>
        <p:spPr>
          <a:xfrm>
            <a:off x="279400" y="4030819"/>
            <a:ext cx="307268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7DC697A-984F-3646-887A-99974BAE342A}"/>
              </a:ext>
            </a:extLst>
          </p:cNvPr>
          <p:cNvSpPr txBox="1"/>
          <p:nvPr/>
        </p:nvSpPr>
        <p:spPr>
          <a:xfrm>
            <a:off x="225906" y="3723042"/>
            <a:ext cx="31261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2">
                    <a:lumMod val="10000"/>
                  </a:schemeClr>
                </a:solidFill>
              </a:rPr>
              <a:t>검증데이터 셋과 예측 데이터 셋 형성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D903C6-A47E-7AEF-AF37-502E4D86CD2F}"/>
              </a:ext>
            </a:extLst>
          </p:cNvPr>
          <p:cNvSpPr txBox="1"/>
          <p:nvPr/>
        </p:nvSpPr>
        <p:spPr>
          <a:xfrm>
            <a:off x="216063" y="4194728"/>
            <a:ext cx="11641480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검증 데이터 셋의 경우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2020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년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9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월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1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일 데이터부터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2022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년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4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월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30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일 데이터 까지 불러옴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7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2020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년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9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월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1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일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~2022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년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2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월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28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일 데이터까지 모델을 훈련시키는 데이터로 사용하였으며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 모든 칼럼을 실제 관측 데이터로 구성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7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2022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년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3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월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1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일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~2022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년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4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월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30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일까지 데이터는 모델을 검증하는 데 사용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     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→ 온도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습도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풍향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풍속 데이터의 경우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14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시 예보데이터를 사용하였으며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일조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일사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 err="1">
                <a:solidFill>
                  <a:schemeClr val="tx2">
                    <a:lumMod val="10000"/>
                  </a:schemeClr>
                </a:solidFill>
              </a:rPr>
              <a:t>전운량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 데이터는 앞선 모델에서 예측한 데이터로 구성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altLang="ko-KR" sz="7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예측 데이터 셋의 경우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2020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년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9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월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1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일 데이터부터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2022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년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6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월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30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일 데이터까지 불러옴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7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2020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년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9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월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1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일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~2022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년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5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월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31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일 데이터까지 모델을 훈련시키는 데이터로 사용하였으며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모든 칼럼을 실제 관측 데이터로 구성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7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2022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년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6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월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1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일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~2022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년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6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월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30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일 데이터는 모델 이용하여 예측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     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→ 온도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습도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풍향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풍속 데이터의 경우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14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시 예보데이터를 사용하였으며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일조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일사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 err="1">
                <a:solidFill>
                  <a:schemeClr val="tx2">
                    <a:lumMod val="10000"/>
                  </a:schemeClr>
                </a:solidFill>
              </a:rPr>
              <a:t>전운량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 데이터는 앞선 모델에서 예측한 데이터로 구성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751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7A196872-0754-CB3B-2E55-18A0E2477A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55F77">
                  <a:alpha val="0"/>
                </a:srgbClr>
              </a:gs>
              <a:gs pos="100000">
                <a:schemeClr val="tx1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DFCA7AD-67C1-795A-FF10-92BA3F0615AF}"/>
              </a:ext>
            </a:extLst>
          </p:cNvPr>
          <p:cNvSpPr/>
          <p:nvPr/>
        </p:nvSpPr>
        <p:spPr>
          <a:xfrm rot="5400000">
            <a:off x="2583712" y="-1409658"/>
            <a:ext cx="1573618" cy="674104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573A0A2-C569-DD73-A58F-02AD0808538A}"/>
              </a:ext>
            </a:extLst>
          </p:cNvPr>
          <p:cNvSpPr/>
          <p:nvPr/>
        </p:nvSpPr>
        <p:spPr>
          <a:xfrm>
            <a:off x="3802144" y="1388109"/>
            <a:ext cx="26236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spc="-150" dirty="0">
                <a:solidFill>
                  <a:srgbClr val="E0134C"/>
                </a:solidFill>
                <a:latin typeface="+mn-ea"/>
                <a:cs typeface="Calibri" panose="020F0502020204030204" pitchFamily="34" charset="0"/>
              </a:rPr>
              <a:t>CONTENTS</a:t>
            </a:r>
            <a:endParaRPr lang="ko-KR" altLang="en-US" sz="4000" spc="-150" dirty="0">
              <a:solidFill>
                <a:srgbClr val="E0134C"/>
              </a:solidFill>
              <a:latin typeface="+mn-ea"/>
              <a:cs typeface="Calibri" panose="020F0502020204030204" pitchFamily="34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ECA175-32F3-B0D8-CDA7-8155C96FCA76}"/>
              </a:ext>
            </a:extLst>
          </p:cNvPr>
          <p:cNvSpPr/>
          <p:nvPr/>
        </p:nvSpPr>
        <p:spPr>
          <a:xfrm>
            <a:off x="7288914" y="2120133"/>
            <a:ext cx="4574641" cy="4264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spc="-150" dirty="0">
                <a:solidFill>
                  <a:schemeClr val="tx2"/>
                </a:solidFill>
                <a:latin typeface="+mn-ea"/>
              </a:rPr>
              <a:t>1 </a:t>
            </a:r>
            <a:r>
              <a:rPr lang="ko-KR" altLang="en-US" sz="2800" spc="-150" dirty="0">
                <a:solidFill>
                  <a:schemeClr val="tx2"/>
                </a:solidFill>
                <a:latin typeface="+mn-ea"/>
              </a:rPr>
              <a:t>모델 설명</a:t>
            </a:r>
            <a:endParaRPr lang="en-US" altLang="ko-KR" sz="2800" spc="-150" dirty="0">
              <a:solidFill>
                <a:schemeClr val="tx2"/>
              </a:solidFill>
              <a:latin typeface="+mn-ea"/>
            </a:endParaRPr>
          </a:p>
          <a:p>
            <a:pPr marL="342900" indent="-342900">
              <a:lnSpc>
                <a:spcPct val="200000"/>
              </a:lnSpc>
              <a:buAutoNum type="arabicPlain" startAt="2"/>
            </a:pPr>
            <a:r>
              <a:rPr lang="ko-KR" altLang="en-US" sz="2800" spc="-150" dirty="0">
                <a:solidFill>
                  <a:schemeClr val="tx2"/>
                </a:solidFill>
                <a:latin typeface="+mn-ea"/>
              </a:rPr>
              <a:t>일사</a:t>
            </a:r>
            <a:r>
              <a:rPr lang="en-US" altLang="ko-KR" sz="2800" spc="-150" dirty="0">
                <a:solidFill>
                  <a:schemeClr val="tx2"/>
                </a:solidFill>
                <a:latin typeface="+mn-ea"/>
              </a:rPr>
              <a:t>, </a:t>
            </a:r>
            <a:r>
              <a:rPr lang="ko-KR" altLang="en-US" sz="2800" spc="-150" dirty="0">
                <a:solidFill>
                  <a:schemeClr val="tx2"/>
                </a:solidFill>
                <a:latin typeface="+mn-ea"/>
              </a:rPr>
              <a:t>일조</a:t>
            </a:r>
            <a:r>
              <a:rPr lang="en-US" altLang="ko-KR" sz="2800" spc="-150" dirty="0">
                <a:solidFill>
                  <a:schemeClr val="tx2"/>
                </a:solidFill>
                <a:latin typeface="+mn-ea"/>
              </a:rPr>
              <a:t>, </a:t>
            </a:r>
            <a:r>
              <a:rPr lang="ko-KR" altLang="en-US" sz="2800" spc="-150" dirty="0" err="1">
                <a:solidFill>
                  <a:schemeClr val="tx2"/>
                </a:solidFill>
                <a:latin typeface="+mn-ea"/>
              </a:rPr>
              <a:t>전운량</a:t>
            </a:r>
            <a:r>
              <a:rPr lang="ko-KR" altLang="en-US" sz="2800" spc="-150" dirty="0">
                <a:solidFill>
                  <a:schemeClr val="tx2"/>
                </a:solidFill>
                <a:latin typeface="+mn-ea"/>
              </a:rPr>
              <a:t> 예측</a:t>
            </a:r>
            <a:endParaRPr lang="en-US" altLang="ko-KR" sz="2800" spc="-150" dirty="0">
              <a:solidFill>
                <a:schemeClr val="tx2"/>
              </a:solidFill>
              <a:latin typeface="+mn-ea"/>
            </a:endParaRPr>
          </a:p>
          <a:p>
            <a:pPr marL="342900" indent="-342900">
              <a:lnSpc>
                <a:spcPct val="200000"/>
              </a:lnSpc>
              <a:buAutoNum type="arabicPlain" startAt="2"/>
            </a:pPr>
            <a:r>
              <a:rPr lang="ko-KR" altLang="en-US" sz="2800" spc="-150" dirty="0">
                <a:solidFill>
                  <a:schemeClr val="tx2"/>
                </a:solidFill>
                <a:latin typeface="+mn-ea"/>
              </a:rPr>
              <a:t>태양광 발전량 예측</a:t>
            </a:r>
            <a:endParaRPr lang="en-US" altLang="ko-KR" sz="2800" spc="-150" dirty="0">
              <a:solidFill>
                <a:schemeClr val="tx2"/>
              </a:solidFill>
              <a:latin typeface="+mn-ea"/>
            </a:endParaRPr>
          </a:p>
          <a:p>
            <a:pPr marL="342900" indent="-342900">
              <a:lnSpc>
                <a:spcPct val="200000"/>
              </a:lnSpc>
              <a:buAutoNum type="arabicPlain" startAt="2"/>
            </a:pPr>
            <a:r>
              <a:rPr lang="ko-KR" altLang="en-US" sz="2800" spc="-150" dirty="0">
                <a:solidFill>
                  <a:schemeClr val="tx2"/>
                </a:solidFill>
                <a:latin typeface="+mn-ea"/>
              </a:rPr>
              <a:t>풍력 발전량 예측</a:t>
            </a:r>
            <a:endParaRPr lang="en-US" altLang="ko-KR" sz="2800" spc="-150" dirty="0">
              <a:solidFill>
                <a:schemeClr val="tx2"/>
              </a:solidFill>
              <a:latin typeface="+mn-ea"/>
            </a:endParaRPr>
          </a:p>
          <a:p>
            <a:pPr marL="342900" indent="-342900">
              <a:lnSpc>
                <a:spcPct val="200000"/>
              </a:lnSpc>
              <a:buAutoNum type="arabicPlain" startAt="2"/>
            </a:pPr>
            <a:r>
              <a:rPr lang="ko-KR" altLang="en-US" sz="2800" spc="-150" dirty="0">
                <a:solidFill>
                  <a:schemeClr val="tx2"/>
                </a:solidFill>
                <a:latin typeface="+mn-ea"/>
              </a:rPr>
              <a:t>결과 및 결언</a:t>
            </a:r>
            <a:endParaRPr lang="en-US" altLang="ko-KR" sz="2800" spc="-150" dirty="0">
              <a:solidFill>
                <a:schemeClr val="tx2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AB44994-56F1-B437-65B5-F49A3D6E5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" y="145994"/>
            <a:ext cx="11968501" cy="3430326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4DB475D-94B3-DC45-8EF4-7CD0619A5824}"/>
              </a:ext>
            </a:extLst>
          </p:cNvPr>
          <p:cNvCxnSpPr>
            <a:cxnSpLocks/>
          </p:cNvCxnSpPr>
          <p:nvPr/>
        </p:nvCxnSpPr>
        <p:spPr>
          <a:xfrm>
            <a:off x="279400" y="4894419"/>
            <a:ext cx="325221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7DC697A-984F-3646-887A-99974BAE342A}"/>
              </a:ext>
            </a:extLst>
          </p:cNvPr>
          <p:cNvSpPr txBox="1"/>
          <p:nvPr/>
        </p:nvSpPr>
        <p:spPr>
          <a:xfrm>
            <a:off x="225906" y="4586642"/>
            <a:ext cx="3305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2">
                    <a:lumMod val="10000"/>
                  </a:schemeClr>
                </a:solidFill>
              </a:rPr>
              <a:t>필요한 데이터 셋에 발전량 데이터 결합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D903C6-A47E-7AEF-AF37-502E4D86CD2F}"/>
              </a:ext>
            </a:extLst>
          </p:cNvPr>
          <p:cNvSpPr txBox="1"/>
          <p:nvPr/>
        </p:nvSpPr>
        <p:spPr>
          <a:xfrm>
            <a:off x="216063" y="5058328"/>
            <a:ext cx="116414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검증 데이터 셋과 예측 데이터 셋 중 훈련데이터에는 발전량 데이터가 필요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7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위의 데이터 셋에 발전량 데이터를 결합시킴 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F2629D3C-00D3-DC6E-DD7A-7E5A638EA499}"/>
              </a:ext>
            </a:extLst>
          </p:cNvPr>
          <p:cNvSpPr/>
          <p:nvPr/>
        </p:nvSpPr>
        <p:spPr>
          <a:xfrm>
            <a:off x="0" y="0"/>
            <a:ext cx="12192000" cy="3576320"/>
          </a:xfrm>
          <a:custGeom>
            <a:avLst/>
            <a:gdLst>
              <a:gd name="connsiteX0" fmla="*/ 3499418 w 12141220"/>
              <a:gd name="connsiteY0" fmla="*/ 1960763 h 3576320"/>
              <a:gd name="connsiteX1" fmla="*/ 3374664 w 12141220"/>
              <a:gd name="connsiteY1" fmla="*/ 2085517 h 3576320"/>
              <a:gd name="connsiteX2" fmla="*/ 3374664 w 12141220"/>
              <a:gd name="connsiteY2" fmla="*/ 2104233 h 3576320"/>
              <a:gd name="connsiteX3" fmla="*/ 3499418 w 12141220"/>
              <a:gd name="connsiteY3" fmla="*/ 2228987 h 3576320"/>
              <a:gd name="connsiteX4" fmla="*/ 4089634 w 12141220"/>
              <a:gd name="connsiteY4" fmla="*/ 2228987 h 3576320"/>
              <a:gd name="connsiteX5" fmla="*/ 4214388 w 12141220"/>
              <a:gd name="connsiteY5" fmla="*/ 2104233 h 3576320"/>
              <a:gd name="connsiteX6" fmla="*/ 4214388 w 12141220"/>
              <a:gd name="connsiteY6" fmla="*/ 2085517 h 3576320"/>
              <a:gd name="connsiteX7" fmla="*/ 4089634 w 12141220"/>
              <a:gd name="connsiteY7" fmla="*/ 1960763 h 3576320"/>
              <a:gd name="connsiteX8" fmla="*/ 3499418 w 12141220"/>
              <a:gd name="connsiteY8" fmla="*/ 802523 h 3576320"/>
              <a:gd name="connsiteX9" fmla="*/ 3374665 w 12141220"/>
              <a:gd name="connsiteY9" fmla="*/ 927277 h 3576320"/>
              <a:gd name="connsiteX10" fmla="*/ 3374665 w 12141220"/>
              <a:gd name="connsiteY10" fmla="*/ 945993 h 3576320"/>
              <a:gd name="connsiteX11" fmla="*/ 3499418 w 12141220"/>
              <a:gd name="connsiteY11" fmla="*/ 1070747 h 3576320"/>
              <a:gd name="connsiteX12" fmla="*/ 4089635 w 12141220"/>
              <a:gd name="connsiteY12" fmla="*/ 1070747 h 3576320"/>
              <a:gd name="connsiteX13" fmla="*/ 4214388 w 12141220"/>
              <a:gd name="connsiteY13" fmla="*/ 945993 h 3576320"/>
              <a:gd name="connsiteX14" fmla="*/ 4214388 w 12141220"/>
              <a:gd name="connsiteY14" fmla="*/ 927277 h 3576320"/>
              <a:gd name="connsiteX15" fmla="*/ 4089635 w 12141220"/>
              <a:gd name="connsiteY15" fmla="*/ 802523 h 3576320"/>
              <a:gd name="connsiteX16" fmla="*/ 3493322 w 12141220"/>
              <a:gd name="connsiteY16" fmla="*/ 223403 h 3576320"/>
              <a:gd name="connsiteX17" fmla="*/ 3368568 w 12141220"/>
              <a:gd name="connsiteY17" fmla="*/ 348157 h 3576320"/>
              <a:gd name="connsiteX18" fmla="*/ 3368568 w 12141220"/>
              <a:gd name="connsiteY18" fmla="*/ 366873 h 3576320"/>
              <a:gd name="connsiteX19" fmla="*/ 3493322 w 12141220"/>
              <a:gd name="connsiteY19" fmla="*/ 491627 h 3576320"/>
              <a:gd name="connsiteX20" fmla="*/ 4083539 w 12141220"/>
              <a:gd name="connsiteY20" fmla="*/ 491627 h 3576320"/>
              <a:gd name="connsiteX21" fmla="*/ 4208292 w 12141220"/>
              <a:gd name="connsiteY21" fmla="*/ 366873 h 3576320"/>
              <a:gd name="connsiteX22" fmla="*/ 4208292 w 12141220"/>
              <a:gd name="connsiteY22" fmla="*/ 348157 h 3576320"/>
              <a:gd name="connsiteX23" fmla="*/ 4083539 w 12141220"/>
              <a:gd name="connsiteY23" fmla="*/ 223403 h 3576320"/>
              <a:gd name="connsiteX24" fmla="*/ 0 w 12141220"/>
              <a:gd name="connsiteY24" fmla="*/ 0 h 3576320"/>
              <a:gd name="connsiteX25" fmla="*/ 12141220 w 12141220"/>
              <a:gd name="connsiteY25" fmla="*/ 0 h 3576320"/>
              <a:gd name="connsiteX26" fmla="*/ 12141220 w 12141220"/>
              <a:gd name="connsiteY26" fmla="*/ 3576320 h 3576320"/>
              <a:gd name="connsiteX27" fmla="*/ 0 w 12141220"/>
              <a:gd name="connsiteY27" fmla="*/ 3576320 h 357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41220" h="3576320">
                <a:moveTo>
                  <a:pt x="3499418" y="1960763"/>
                </a:moveTo>
                <a:cubicBezTo>
                  <a:pt x="3430518" y="1960763"/>
                  <a:pt x="3374664" y="2016617"/>
                  <a:pt x="3374664" y="2085517"/>
                </a:cubicBezTo>
                <a:lnTo>
                  <a:pt x="3374664" y="2104233"/>
                </a:lnTo>
                <a:cubicBezTo>
                  <a:pt x="3374664" y="2173133"/>
                  <a:pt x="3430518" y="2228987"/>
                  <a:pt x="3499418" y="2228987"/>
                </a:cubicBezTo>
                <a:lnTo>
                  <a:pt x="4089634" y="2228987"/>
                </a:lnTo>
                <a:cubicBezTo>
                  <a:pt x="4158534" y="2228987"/>
                  <a:pt x="4214388" y="2173133"/>
                  <a:pt x="4214388" y="2104233"/>
                </a:cubicBezTo>
                <a:lnTo>
                  <a:pt x="4214388" y="2085517"/>
                </a:lnTo>
                <a:cubicBezTo>
                  <a:pt x="4214388" y="2016617"/>
                  <a:pt x="4158534" y="1960763"/>
                  <a:pt x="4089634" y="1960763"/>
                </a:cubicBezTo>
                <a:close/>
                <a:moveTo>
                  <a:pt x="3499418" y="802523"/>
                </a:moveTo>
                <a:cubicBezTo>
                  <a:pt x="3430519" y="802523"/>
                  <a:pt x="3374665" y="858377"/>
                  <a:pt x="3374665" y="927277"/>
                </a:cubicBezTo>
                <a:lnTo>
                  <a:pt x="3374665" y="945993"/>
                </a:lnTo>
                <a:cubicBezTo>
                  <a:pt x="3374665" y="1014893"/>
                  <a:pt x="3430519" y="1070747"/>
                  <a:pt x="3499418" y="1070747"/>
                </a:cubicBezTo>
                <a:lnTo>
                  <a:pt x="4089635" y="1070747"/>
                </a:lnTo>
                <a:cubicBezTo>
                  <a:pt x="4158534" y="1070747"/>
                  <a:pt x="4214388" y="1014893"/>
                  <a:pt x="4214388" y="945993"/>
                </a:cubicBezTo>
                <a:lnTo>
                  <a:pt x="4214388" y="927277"/>
                </a:lnTo>
                <a:cubicBezTo>
                  <a:pt x="4214388" y="858377"/>
                  <a:pt x="4158534" y="802523"/>
                  <a:pt x="4089635" y="802523"/>
                </a:cubicBezTo>
                <a:close/>
                <a:moveTo>
                  <a:pt x="3493322" y="223403"/>
                </a:moveTo>
                <a:cubicBezTo>
                  <a:pt x="3424422" y="223403"/>
                  <a:pt x="3368568" y="279257"/>
                  <a:pt x="3368568" y="348157"/>
                </a:cubicBezTo>
                <a:lnTo>
                  <a:pt x="3368568" y="366873"/>
                </a:lnTo>
                <a:cubicBezTo>
                  <a:pt x="3368568" y="435773"/>
                  <a:pt x="3424422" y="491627"/>
                  <a:pt x="3493322" y="491627"/>
                </a:cubicBezTo>
                <a:lnTo>
                  <a:pt x="4083539" y="491627"/>
                </a:lnTo>
                <a:cubicBezTo>
                  <a:pt x="4152438" y="491627"/>
                  <a:pt x="4208292" y="435773"/>
                  <a:pt x="4208292" y="366873"/>
                </a:cubicBezTo>
                <a:lnTo>
                  <a:pt x="4208292" y="348157"/>
                </a:lnTo>
                <a:cubicBezTo>
                  <a:pt x="4208292" y="279257"/>
                  <a:pt x="4152438" y="223403"/>
                  <a:pt x="4083539" y="223403"/>
                </a:cubicBezTo>
                <a:close/>
                <a:moveTo>
                  <a:pt x="0" y="0"/>
                </a:moveTo>
                <a:lnTo>
                  <a:pt x="12141220" y="0"/>
                </a:lnTo>
                <a:lnTo>
                  <a:pt x="12141220" y="3576320"/>
                </a:lnTo>
                <a:lnTo>
                  <a:pt x="0" y="3576320"/>
                </a:lnTo>
                <a:close/>
              </a:path>
            </a:pathLst>
          </a:custGeom>
          <a:solidFill>
            <a:schemeClr val="accent4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308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AB44994-56F1-B437-65B5-F49A3D6E5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" y="145994"/>
            <a:ext cx="11968501" cy="3430326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4DB475D-94B3-DC45-8EF4-7CD0619A5824}"/>
              </a:ext>
            </a:extLst>
          </p:cNvPr>
          <p:cNvCxnSpPr>
            <a:cxnSpLocks/>
          </p:cNvCxnSpPr>
          <p:nvPr/>
        </p:nvCxnSpPr>
        <p:spPr>
          <a:xfrm>
            <a:off x="279400" y="4142579"/>
            <a:ext cx="325221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7DC697A-984F-3646-887A-99974BAE342A}"/>
              </a:ext>
            </a:extLst>
          </p:cNvPr>
          <p:cNvSpPr txBox="1"/>
          <p:nvPr/>
        </p:nvSpPr>
        <p:spPr>
          <a:xfrm>
            <a:off x="225906" y="3834802"/>
            <a:ext cx="28664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2">
                    <a:lumMod val="10000"/>
                  </a:schemeClr>
                </a:solidFill>
              </a:rPr>
              <a:t>월</a:t>
            </a:r>
            <a:r>
              <a:rPr lang="en-US" altLang="ko-KR" sz="1400" b="1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b="1" dirty="0">
                <a:solidFill>
                  <a:schemeClr val="tx2">
                    <a:lumMod val="10000"/>
                  </a:schemeClr>
                </a:solidFill>
              </a:rPr>
              <a:t>일</a:t>
            </a:r>
            <a:r>
              <a:rPr lang="en-US" altLang="ko-KR" sz="1400" b="1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b="1" dirty="0">
                <a:solidFill>
                  <a:schemeClr val="tx2">
                    <a:lumMod val="10000"/>
                  </a:schemeClr>
                </a:solidFill>
              </a:rPr>
              <a:t>시간에 해당하는 칼럼 생성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D903C6-A47E-7AEF-AF37-502E4D86CD2F}"/>
              </a:ext>
            </a:extLst>
          </p:cNvPr>
          <p:cNvSpPr txBox="1"/>
          <p:nvPr/>
        </p:nvSpPr>
        <p:spPr>
          <a:xfrm>
            <a:off x="216063" y="4306488"/>
            <a:ext cx="116414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월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일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시간 데이터는 예측에 굉장히 중요한 요소로 작용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7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월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일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시간에 해당하는 데이터를 추출하여 각각을 칼럼으로 만들고 데이터 셋과 결합시킴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E7FCD893-8C7D-C26B-6820-03AF1323F634}"/>
              </a:ext>
            </a:extLst>
          </p:cNvPr>
          <p:cNvSpPr/>
          <p:nvPr/>
        </p:nvSpPr>
        <p:spPr>
          <a:xfrm>
            <a:off x="2" y="0"/>
            <a:ext cx="12191999" cy="3576318"/>
          </a:xfrm>
          <a:custGeom>
            <a:avLst/>
            <a:gdLst>
              <a:gd name="connsiteX0" fmla="*/ 4649509 w 12191999"/>
              <a:gd name="connsiteY0" fmla="*/ 2567308 h 3576318"/>
              <a:gd name="connsiteX1" fmla="*/ 4524755 w 12191999"/>
              <a:gd name="connsiteY1" fmla="*/ 2692062 h 3576318"/>
              <a:gd name="connsiteX2" fmla="*/ 4524755 w 12191999"/>
              <a:gd name="connsiteY2" fmla="*/ 2710778 h 3576318"/>
              <a:gd name="connsiteX3" fmla="*/ 4649509 w 12191999"/>
              <a:gd name="connsiteY3" fmla="*/ 2835532 h 3576318"/>
              <a:gd name="connsiteX4" fmla="*/ 5239726 w 12191999"/>
              <a:gd name="connsiteY4" fmla="*/ 2835532 h 3576318"/>
              <a:gd name="connsiteX5" fmla="*/ 5364479 w 12191999"/>
              <a:gd name="connsiteY5" fmla="*/ 2710778 h 3576318"/>
              <a:gd name="connsiteX6" fmla="*/ 5364479 w 12191999"/>
              <a:gd name="connsiteY6" fmla="*/ 2692062 h 3576318"/>
              <a:gd name="connsiteX7" fmla="*/ 5239726 w 12191999"/>
              <a:gd name="connsiteY7" fmla="*/ 2567308 h 3576318"/>
              <a:gd name="connsiteX8" fmla="*/ 4649509 w 12191999"/>
              <a:gd name="connsiteY8" fmla="*/ 1981529 h 3576318"/>
              <a:gd name="connsiteX9" fmla="*/ 4524755 w 12191999"/>
              <a:gd name="connsiteY9" fmla="*/ 2106283 h 3576318"/>
              <a:gd name="connsiteX10" fmla="*/ 4524755 w 12191999"/>
              <a:gd name="connsiteY10" fmla="*/ 2124999 h 3576318"/>
              <a:gd name="connsiteX11" fmla="*/ 4649509 w 12191999"/>
              <a:gd name="connsiteY11" fmla="*/ 2249753 h 3576318"/>
              <a:gd name="connsiteX12" fmla="*/ 5239726 w 12191999"/>
              <a:gd name="connsiteY12" fmla="*/ 2249753 h 3576318"/>
              <a:gd name="connsiteX13" fmla="*/ 5364479 w 12191999"/>
              <a:gd name="connsiteY13" fmla="*/ 2124999 h 3576318"/>
              <a:gd name="connsiteX14" fmla="*/ 5364479 w 12191999"/>
              <a:gd name="connsiteY14" fmla="*/ 2106283 h 3576318"/>
              <a:gd name="connsiteX15" fmla="*/ 5239726 w 12191999"/>
              <a:gd name="connsiteY15" fmla="*/ 1981529 h 3576318"/>
              <a:gd name="connsiteX16" fmla="*/ 4649509 w 12191999"/>
              <a:gd name="connsiteY16" fmla="*/ 814715 h 3576318"/>
              <a:gd name="connsiteX17" fmla="*/ 4524756 w 12191999"/>
              <a:gd name="connsiteY17" fmla="*/ 939469 h 3576318"/>
              <a:gd name="connsiteX18" fmla="*/ 4524756 w 12191999"/>
              <a:gd name="connsiteY18" fmla="*/ 958185 h 3576318"/>
              <a:gd name="connsiteX19" fmla="*/ 4649509 w 12191999"/>
              <a:gd name="connsiteY19" fmla="*/ 1082939 h 3576318"/>
              <a:gd name="connsiteX20" fmla="*/ 5239726 w 12191999"/>
              <a:gd name="connsiteY20" fmla="*/ 1082939 h 3576318"/>
              <a:gd name="connsiteX21" fmla="*/ 5364480 w 12191999"/>
              <a:gd name="connsiteY21" fmla="*/ 958185 h 3576318"/>
              <a:gd name="connsiteX22" fmla="*/ 5364480 w 12191999"/>
              <a:gd name="connsiteY22" fmla="*/ 939469 h 3576318"/>
              <a:gd name="connsiteX23" fmla="*/ 5239726 w 12191999"/>
              <a:gd name="connsiteY23" fmla="*/ 814715 h 3576318"/>
              <a:gd name="connsiteX24" fmla="*/ 4649509 w 12191999"/>
              <a:gd name="connsiteY24" fmla="*/ 222270 h 3576318"/>
              <a:gd name="connsiteX25" fmla="*/ 4524756 w 12191999"/>
              <a:gd name="connsiteY25" fmla="*/ 347024 h 3576318"/>
              <a:gd name="connsiteX26" fmla="*/ 4524756 w 12191999"/>
              <a:gd name="connsiteY26" fmla="*/ 365740 h 3576318"/>
              <a:gd name="connsiteX27" fmla="*/ 4649509 w 12191999"/>
              <a:gd name="connsiteY27" fmla="*/ 490494 h 3576318"/>
              <a:gd name="connsiteX28" fmla="*/ 5239726 w 12191999"/>
              <a:gd name="connsiteY28" fmla="*/ 490494 h 3576318"/>
              <a:gd name="connsiteX29" fmla="*/ 5364480 w 12191999"/>
              <a:gd name="connsiteY29" fmla="*/ 365740 h 3576318"/>
              <a:gd name="connsiteX30" fmla="*/ 5364480 w 12191999"/>
              <a:gd name="connsiteY30" fmla="*/ 347024 h 3576318"/>
              <a:gd name="connsiteX31" fmla="*/ 5239726 w 12191999"/>
              <a:gd name="connsiteY31" fmla="*/ 222270 h 3576318"/>
              <a:gd name="connsiteX32" fmla="*/ 0 w 12191999"/>
              <a:gd name="connsiteY32" fmla="*/ 0 h 3576318"/>
              <a:gd name="connsiteX33" fmla="*/ 12191999 w 12191999"/>
              <a:gd name="connsiteY33" fmla="*/ 0 h 3576318"/>
              <a:gd name="connsiteX34" fmla="*/ 12191999 w 12191999"/>
              <a:gd name="connsiteY34" fmla="*/ 3576318 h 3576318"/>
              <a:gd name="connsiteX35" fmla="*/ 0 w 12191999"/>
              <a:gd name="connsiteY35" fmla="*/ 3576318 h 3576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91999" h="3576318">
                <a:moveTo>
                  <a:pt x="4649509" y="2567308"/>
                </a:moveTo>
                <a:cubicBezTo>
                  <a:pt x="4580609" y="2567308"/>
                  <a:pt x="4524755" y="2623162"/>
                  <a:pt x="4524755" y="2692062"/>
                </a:cubicBezTo>
                <a:lnTo>
                  <a:pt x="4524755" y="2710778"/>
                </a:lnTo>
                <a:cubicBezTo>
                  <a:pt x="4524755" y="2779678"/>
                  <a:pt x="4580609" y="2835532"/>
                  <a:pt x="4649509" y="2835532"/>
                </a:cubicBezTo>
                <a:lnTo>
                  <a:pt x="5239726" y="2835532"/>
                </a:lnTo>
                <a:cubicBezTo>
                  <a:pt x="5308625" y="2835532"/>
                  <a:pt x="5364479" y="2779678"/>
                  <a:pt x="5364479" y="2710778"/>
                </a:cubicBezTo>
                <a:lnTo>
                  <a:pt x="5364479" y="2692062"/>
                </a:lnTo>
                <a:cubicBezTo>
                  <a:pt x="5364479" y="2623162"/>
                  <a:pt x="5308625" y="2567308"/>
                  <a:pt x="5239726" y="2567308"/>
                </a:cubicBezTo>
                <a:close/>
                <a:moveTo>
                  <a:pt x="4649509" y="1981529"/>
                </a:moveTo>
                <a:cubicBezTo>
                  <a:pt x="4580609" y="1981529"/>
                  <a:pt x="4524755" y="2037383"/>
                  <a:pt x="4524755" y="2106283"/>
                </a:cubicBezTo>
                <a:lnTo>
                  <a:pt x="4524755" y="2124999"/>
                </a:lnTo>
                <a:cubicBezTo>
                  <a:pt x="4524755" y="2193899"/>
                  <a:pt x="4580609" y="2249753"/>
                  <a:pt x="4649509" y="2249753"/>
                </a:cubicBezTo>
                <a:lnTo>
                  <a:pt x="5239726" y="2249753"/>
                </a:lnTo>
                <a:cubicBezTo>
                  <a:pt x="5308625" y="2249753"/>
                  <a:pt x="5364479" y="2193899"/>
                  <a:pt x="5364479" y="2124999"/>
                </a:cubicBezTo>
                <a:lnTo>
                  <a:pt x="5364479" y="2106283"/>
                </a:lnTo>
                <a:cubicBezTo>
                  <a:pt x="5364479" y="2037383"/>
                  <a:pt x="5308625" y="1981529"/>
                  <a:pt x="5239726" y="1981529"/>
                </a:cubicBezTo>
                <a:close/>
                <a:moveTo>
                  <a:pt x="4649509" y="814715"/>
                </a:moveTo>
                <a:cubicBezTo>
                  <a:pt x="4580609" y="814715"/>
                  <a:pt x="4524756" y="870569"/>
                  <a:pt x="4524756" y="939469"/>
                </a:cubicBezTo>
                <a:lnTo>
                  <a:pt x="4524756" y="958185"/>
                </a:lnTo>
                <a:cubicBezTo>
                  <a:pt x="4524756" y="1027085"/>
                  <a:pt x="4580609" y="1082939"/>
                  <a:pt x="4649509" y="1082939"/>
                </a:cubicBezTo>
                <a:lnTo>
                  <a:pt x="5239726" y="1082939"/>
                </a:lnTo>
                <a:cubicBezTo>
                  <a:pt x="5308625" y="1082939"/>
                  <a:pt x="5364480" y="1027085"/>
                  <a:pt x="5364480" y="958185"/>
                </a:cubicBezTo>
                <a:lnTo>
                  <a:pt x="5364480" y="939469"/>
                </a:lnTo>
                <a:cubicBezTo>
                  <a:pt x="5364480" y="870569"/>
                  <a:pt x="5308625" y="814715"/>
                  <a:pt x="5239726" y="814715"/>
                </a:cubicBezTo>
                <a:close/>
                <a:moveTo>
                  <a:pt x="4649509" y="222270"/>
                </a:moveTo>
                <a:cubicBezTo>
                  <a:pt x="4580609" y="222270"/>
                  <a:pt x="4524756" y="278124"/>
                  <a:pt x="4524756" y="347024"/>
                </a:cubicBezTo>
                <a:lnTo>
                  <a:pt x="4524756" y="365740"/>
                </a:lnTo>
                <a:cubicBezTo>
                  <a:pt x="4524756" y="434640"/>
                  <a:pt x="4580609" y="490494"/>
                  <a:pt x="4649509" y="490494"/>
                </a:cubicBezTo>
                <a:lnTo>
                  <a:pt x="5239726" y="490494"/>
                </a:lnTo>
                <a:cubicBezTo>
                  <a:pt x="5308625" y="490494"/>
                  <a:pt x="5364480" y="434640"/>
                  <a:pt x="5364480" y="365740"/>
                </a:cubicBezTo>
                <a:lnTo>
                  <a:pt x="5364480" y="347024"/>
                </a:lnTo>
                <a:cubicBezTo>
                  <a:pt x="5364480" y="278124"/>
                  <a:pt x="5308625" y="222270"/>
                  <a:pt x="5239726" y="222270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3576318"/>
                </a:lnTo>
                <a:lnTo>
                  <a:pt x="0" y="3576318"/>
                </a:lnTo>
                <a:close/>
              </a:path>
            </a:pathLst>
          </a:custGeom>
          <a:solidFill>
            <a:schemeClr val="accent4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D90ECDB-BB65-C00D-E3CC-54859332A5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921"/>
          <a:stretch/>
        </p:blipFill>
        <p:spPr>
          <a:xfrm>
            <a:off x="5063400" y="5006314"/>
            <a:ext cx="2065199" cy="164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6200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AB44994-56F1-B437-65B5-F49A3D6E5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" y="145994"/>
            <a:ext cx="11968501" cy="3430326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4DB475D-94B3-DC45-8EF4-7CD0619A5824}"/>
              </a:ext>
            </a:extLst>
          </p:cNvPr>
          <p:cNvCxnSpPr>
            <a:cxnSpLocks/>
          </p:cNvCxnSpPr>
          <p:nvPr/>
        </p:nvCxnSpPr>
        <p:spPr>
          <a:xfrm>
            <a:off x="279400" y="4142579"/>
            <a:ext cx="325221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7DC697A-984F-3646-887A-99974BAE342A}"/>
              </a:ext>
            </a:extLst>
          </p:cNvPr>
          <p:cNvSpPr txBox="1"/>
          <p:nvPr/>
        </p:nvSpPr>
        <p:spPr>
          <a:xfrm>
            <a:off x="225906" y="3834802"/>
            <a:ext cx="1957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2">
                    <a:lumMod val="10000"/>
                  </a:schemeClr>
                </a:solidFill>
              </a:rPr>
              <a:t>Standard</a:t>
            </a:r>
            <a:r>
              <a:rPr lang="ko-KR" altLang="en-US" sz="1400" b="1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tx2">
                    <a:lumMod val="10000"/>
                  </a:schemeClr>
                </a:solidFill>
              </a:rPr>
              <a:t>Scaler</a:t>
            </a:r>
            <a:r>
              <a:rPr lang="ko-KR" altLang="en-US" sz="1400" b="1" dirty="0">
                <a:solidFill>
                  <a:schemeClr val="tx2">
                    <a:lumMod val="10000"/>
                  </a:schemeClr>
                </a:solidFill>
              </a:rPr>
              <a:t> 사용</a:t>
            </a: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722DE895-D2AA-E7BC-05DA-0CEF8A35FCEE}"/>
              </a:ext>
            </a:extLst>
          </p:cNvPr>
          <p:cNvSpPr/>
          <p:nvPr/>
        </p:nvSpPr>
        <p:spPr>
          <a:xfrm>
            <a:off x="2" y="0"/>
            <a:ext cx="12191999" cy="3576319"/>
          </a:xfrm>
          <a:custGeom>
            <a:avLst/>
            <a:gdLst>
              <a:gd name="connsiteX0" fmla="*/ 5755458 w 12191999"/>
              <a:gd name="connsiteY0" fmla="*/ 2573710 h 3576319"/>
              <a:gd name="connsiteX1" fmla="*/ 5630704 w 12191999"/>
              <a:gd name="connsiteY1" fmla="*/ 2698464 h 3576319"/>
              <a:gd name="connsiteX2" fmla="*/ 5630704 w 12191999"/>
              <a:gd name="connsiteY2" fmla="*/ 2717180 h 3576319"/>
              <a:gd name="connsiteX3" fmla="*/ 5755458 w 12191999"/>
              <a:gd name="connsiteY3" fmla="*/ 2841934 h 3576319"/>
              <a:gd name="connsiteX4" fmla="*/ 6345674 w 12191999"/>
              <a:gd name="connsiteY4" fmla="*/ 2841934 h 3576319"/>
              <a:gd name="connsiteX5" fmla="*/ 6470428 w 12191999"/>
              <a:gd name="connsiteY5" fmla="*/ 2717180 h 3576319"/>
              <a:gd name="connsiteX6" fmla="*/ 6470428 w 12191999"/>
              <a:gd name="connsiteY6" fmla="*/ 2698464 h 3576319"/>
              <a:gd name="connsiteX7" fmla="*/ 6345674 w 12191999"/>
              <a:gd name="connsiteY7" fmla="*/ 2573710 h 3576319"/>
              <a:gd name="connsiteX8" fmla="*/ 5755458 w 12191999"/>
              <a:gd name="connsiteY8" fmla="*/ 1991243 h 3576319"/>
              <a:gd name="connsiteX9" fmla="*/ 5630704 w 12191999"/>
              <a:gd name="connsiteY9" fmla="*/ 2115997 h 3576319"/>
              <a:gd name="connsiteX10" fmla="*/ 5630704 w 12191999"/>
              <a:gd name="connsiteY10" fmla="*/ 2134713 h 3576319"/>
              <a:gd name="connsiteX11" fmla="*/ 5755458 w 12191999"/>
              <a:gd name="connsiteY11" fmla="*/ 2259467 h 3576319"/>
              <a:gd name="connsiteX12" fmla="*/ 6345674 w 12191999"/>
              <a:gd name="connsiteY12" fmla="*/ 2259467 h 3576319"/>
              <a:gd name="connsiteX13" fmla="*/ 6470428 w 12191999"/>
              <a:gd name="connsiteY13" fmla="*/ 2134713 h 3576319"/>
              <a:gd name="connsiteX14" fmla="*/ 6470428 w 12191999"/>
              <a:gd name="connsiteY14" fmla="*/ 2115997 h 3576319"/>
              <a:gd name="connsiteX15" fmla="*/ 6345674 w 12191999"/>
              <a:gd name="connsiteY15" fmla="*/ 1991243 h 3576319"/>
              <a:gd name="connsiteX16" fmla="*/ 5755458 w 12191999"/>
              <a:gd name="connsiteY16" fmla="*/ 814715 h 3576319"/>
              <a:gd name="connsiteX17" fmla="*/ 5630704 w 12191999"/>
              <a:gd name="connsiteY17" fmla="*/ 939469 h 3576319"/>
              <a:gd name="connsiteX18" fmla="*/ 5630704 w 12191999"/>
              <a:gd name="connsiteY18" fmla="*/ 958185 h 3576319"/>
              <a:gd name="connsiteX19" fmla="*/ 5755458 w 12191999"/>
              <a:gd name="connsiteY19" fmla="*/ 1082939 h 3576319"/>
              <a:gd name="connsiteX20" fmla="*/ 6345674 w 12191999"/>
              <a:gd name="connsiteY20" fmla="*/ 1082939 h 3576319"/>
              <a:gd name="connsiteX21" fmla="*/ 6470428 w 12191999"/>
              <a:gd name="connsiteY21" fmla="*/ 958185 h 3576319"/>
              <a:gd name="connsiteX22" fmla="*/ 6470428 w 12191999"/>
              <a:gd name="connsiteY22" fmla="*/ 939469 h 3576319"/>
              <a:gd name="connsiteX23" fmla="*/ 6345674 w 12191999"/>
              <a:gd name="connsiteY23" fmla="*/ 814715 h 3576319"/>
              <a:gd name="connsiteX24" fmla="*/ 5755458 w 12191999"/>
              <a:gd name="connsiteY24" fmla="*/ 216378 h 3576319"/>
              <a:gd name="connsiteX25" fmla="*/ 5630704 w 12191999"/>
              <a:gd name="connsiteY25" fmla="*/ 341132 h 3576319"/>
              <a:gd name="connsiteX26" fmla="*/ 5630704 w 12191999"/>
              <a:gd name="connsiteY26" fmla="*/ 359848 h 3576319"/>
              <a:gd name="connsiteX27" fmla="*/ 5755458 w 12191999"/>
              <a:gd name="connsiteY27" fmla="*/ 484602 h 3576319"/>
              <a:gd name="connsiteX28" fmla="*/ 6345674 w 12191999"/>
              <a:gd name="connsiteY28" fmla="*/ 484602 h 3576319"/>
              <a:gd name="connsiteX29" fmla="*/ 6470428 w 12191999"/>
              <a:gd name="connsiteY29" fmla="*/ 359848 h 3576319"/>
              <a:gd name="connsiteX30" fmla="*/ 6470428 w 12191999"/>
              <a:gd name="connsiteY30" fmla="*/ 341132 h 3576319"/>
              <a:gd name="connsiteX31" fmla="*/ 6345674 w 12191999"/>
              <a:gd name="connsiteY31" fmla="*/ 216378 h 3576319"/>
              <a:gd name="connsiteX32" fmla="*/ 0 w 12191999"/>
              <a:gd name="connsiteY32" fmla="*/ 0 h 3576319"/>
              <a:gd name="connsiteX33" fmla="*/ 12191999 w 12191999"/>
              <a:gd name="connsiteY33" fmla="*/ 0 h 3576319"/>
              <a:gd name="connsiteX34" fmla="*/ 12191999 w 12191999"/>
              <a:gd name="connsiteY34" fmla="*/ 3576319 h 3576319"/>
              <a:gd name="connsiteX35" fmla="*/ 0 w 12191999"/>
              <a:gd name="connsiteY35" fmla="*/ 3576319 h 3576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91999" h="3576319">
                <a:moveTo>
                  <a:pt x="5755458" y="2573710"/>
                </a:moveTo>
                <a:cubicBezTo>
                  <a:pt x="5686559" y="2573710"/>
                  <a:pt x="5630704" y="2629564"/>
                  <a:pt x="5630704" y="2698464"/>
                </a:cubicBezTo>
                <a:lnTo>
                  <a:pt x="5630704" y="2717180"/>
                </a:lnTo>
                <a:cubicBezTo>
                  <a:pt x="5630704" y="2786080"/>
                  <a:pt x="5686559" y="2841934"/>
                  <a:pt x="5755458" y="2841934"/>
                </a:cubicBezTo>
                <a:lnTo>
                  <a:pt x="6345674" y="2841934"/>
                </a:lnTo>
                <a:cubicBezTo>
                  <a:pt x="6414574" y="2841934"/>
                  <a:pt x="6470428" y="2786080"/>
                  <a:pt x="6470428" y="2717180"/>
                </a:cubicBezTo>
                <a:lnTo>
                  <a:pt x="6470428" y="2698464"/>
                </a:lnTo>
                <a:cubicBezTo>
                  <a:pt x="6470428" y="2629564"/>
                  <a:pt x="6414574" y="2573710"/>
                  <a:pt x="6345674" y="2573710"/>
                </a:cubicBezTo>
                <a:close/>
                <a:moveTo>
                  <a:pt x="5755458" y="1991243"/>
                </a:moveTo>
                <a:cubicBezTo>
                  <a:pt x="5686559" y="1991243"/>
                  <a:pt x="5630704" y="2047097"/>
                  <a:pt x="5630704" y="2115997"/>
                </a:cubicBezTo>
                <a:lnTo>
                  <a:pt x="5630704" y="2134713"/>
                </a:lnTo>
                <a:cubicBezTo>
                  <a:pt x="5630704" y="2203613"/>
                  <a:pt x="5686559" y="2259467"/>
                  <a:pt x="5755458" y="2259467"/>
                </a:cubicBezTo>
                <a:lnTo>
                  <a:pt x="6345674" y="2259467"/>
                </a:lnTo>
                <a:cubicBezTo>
                  <a:pt x="6414574" y="2259467"/>
                  <a:pt x="6470428" y="2203613"/>
                  <a:pt x="6470428" y="2134713"/>
                </a:cubicBezTo>
                <a:lnTo>
                  <a:pt x="6470428" y="2115997"/>
                </a:lnTo>
                <a:cubicBezTo>
                  <a:pt x="6470428" y="2047097"/>
                  <a:pt x="6414574" y="1991243"/>
                  <a:pt x="6345674" y="1991243"/>
                </a:cubicBezTo>
                <a:close/>
                <a:moveTo>
                  <a:pt x="5755458" y="814715"/>
                </a:moveTo>
                <a:cubicBezTo>
                  <a:pt x="5686559" y="814715"/>
                  <a:pt x="5630704" y="870569"/>
                  <a:pt x="5630704" y="939469"/>
                </a:cubicBezTo>
                <a:lnTo>
                  <a:pt x="5630704" y="958185"/>
                </a:lnTo>
                <a:cubicBezTo>
                  <a:pt x="5630704" y="1027085"/>
                  <a:pt x="5686559" y="1082939"/>
                  <a:pt x="5755458" y="1082939"/>
                </a:cubicBezTo>
                <a:lnTo>
                  <a:pt x="6345674" y="1082939"/>
                </a:lnTo>
                <a:cubicBezTo>
                  <a:pt x="6414574" y="1082939"/>
                  <a:pt x="6470428" y="1027085"/>
                  <a:pt x="6470428" y="958185"/>
                </a:cubicBezTo>
                <a:lnTo>
                  <a:pt x="6470428" y="939469"/>
                </a:lnTo>
                <a:cubicBezTo>
                  <a:pt x="6470428" y="870569"/>
                  <a:pt x="6414574" y="814715"/>
                  <a:pt x="6345674" y="814715"/>
                </a:cubicBezTo>
                <a:close/>
                <a:moveTo>
                  <a:pt x="5755458" y="216378"/>
                </a:moveTo>
                <a:cubicBezTo>
                  <a:pt x="5686559" y="216378"/>
                  <a:pt x="5630704" y="272232"/>
                  <a:pt x="5630704" y="341132"/>
                </a:cubicBezTo>
                <a:lnTo>
                  <a:pt x="5630704" y="359848"/>
                </a:lnTo>
                <a:cubicBezTo>
                  <a:pt x="5630704" y="428748"/>
                  <a:pt x="5686559" y="484602"/>
                  <a:pt x="5755458" y="484602"/>
                </a:cubicBezTo>
                <a:lnTo>
                  <a:pt x="6345674" y="484602"/>
                </a:lnTo>
                <a:cubicBezTo>
                  <a:pt x="6414574" y="484602"/>
                  <a:pt x="6470428" y="428748"/>
                  <a:pt x="6470428" y="359848"/>
                </a:cubicBezTo>
                <a:lnTo>
                  <a:pt x="6470428" y="341132"/>
                </a:lnTo>
                <a:cubicBezTo>
                  <a:pt x="6470428" y="272232"/>
                  <a:pt x="6414574" y="216378"/>
                  <a:pt x="6345674" y="216378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3576319"/>
                </a:lnTo>
                <a:lnTo>
                  <a:pt x="0" y="3576319"/>
                </a:lnTo>
                <a:close/>
              </a:path>
            </a:pathLst>
          </a:custGeom>
          <a:solidFill>
            <a:schemeClr val="accent4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9EC2BF-DE64-B0D3-A810-FEC4FF81EAAD}"/>
              </a:ext>
            </a:extLst>
          </p:cNvPr>
          <p:cNvSpPr txBox="1"/>
          <p:nvPr/>
        </p:nvSpPr>
        <p:spPr>
          <a:xfrm>
            <a:off x="225906" y="4307637"/>
            <a:ext cx="633378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모델 </a:t>
            </a:r>
            <a:r>
              <a:rPr lang="ko-KR" altLang="en-US" sz="1400" dirty="0" err="1">
                <a:solidFill>
                  <a:schemeClr val="tx2">
                    <a:lumMod val="10000"/>
                  </a:schemeClr>
                </a:solidFill>
              </a:rPr>
              <a:t>학습시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 특정 칼럼에 편중되지 않도록 하기 위해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Standard Scaler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사용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7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모든 </a:t>
            </a:r>
            <a:r>
              <a:rPr lang="ko-KR" altLang="en-US" sz="1400" dirty="0" err="1">
                <a:solidFill>
                  <a:schemeClr val="tx2">
                    <a:lumMod val="10000"/>
                  </a:schemeClr>
                </a:solidFill>
              </a:rPr>
              <a:t>스케일러를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 사용한 결과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Standard Scaler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가 가장 성능이 우수하였음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.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76A7950-0EAC-1180-09C3-A7EF64262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993" y="4917944"/>
            <a:ext cx="6466071" cy="151348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9A52D1B-EB76-F95E-4F50-3CEDC311FD4D}"/>
              </a:ext>
            </a:extLst>
          </p:cNvPr>
          <p:cNvSpPr txBox="1"/>
          <p:nvPr/>
        </p:nvSpPr>
        <p:spPr>
          <a:xfrm>
            <a:off x="4398896" y="6397947"/>
            <a:ext cx="1249547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+mn-ea"/>
              </a:rPr>
              <a:t>&lt;</a:t>
            </a:r>
            <a:r>
              <a:rPr lang="ko-KR" altLang="en-US" sz="1000" dirty="0">
                <a:latin typeface="+mn-ea"/>
              </a:rPr>
              <a:t>기존 데이터</a:t>
            </a:r>
            <a:r>
              <a:rPr lang="en-US" altLang="ko-KR" sz="1000" dirty="0">
                <a:latin typeface="+mn-ea"/>
              </a:rPr>
              <a:t>&gt;</a:t>
            </a:r>
            <a:endParaRPr lang="ko-KR" altLang="en-US" sz="1000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BB5D57-7BF4-74E4-AA2A-32C1A0A2A638}"/>
              </a:ext>
            </a:extLst>
          </p:cNvPr>
          <p:cNvSpPr txBox="1"/>
          <p:nvPr/>
        </p:nvSpPr>
        <p:spPr>
          <a:xfrm>
            <a:off x="7175833" y="6366115"/>
            <a:ext cx="1725096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+mn-ea"/>
              </a:rPr>
              <a:t>&lt;Standard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Scaler&gt;</a:t>
            </a:r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85092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AB44994-56F1-B437-65B5-F49A3D6E5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" y="145994"/>
            <a:ext cx="11968501" cy="3430326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4DB475D-94B3-DC45-8EF4-7CD0619A5824}"/>
              </a:ext>
            </a:extLst>
          </p:cNvPr>
          <p:cNvCxnSpPr>
            <a:cxnSpLocks/>
          </p:cNvCxnSpPr>
          <p:nvPr/>
        </p:nvCxnSpPr>
        <p:spPr>
          <a:xfrm>
            <a:off x="279400" y="4142579"/>
            <a:ext cx="325221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7DC697A-984F-3646-887A-99974BAE342A}"/>
              </a:ext>
            </a:extLst>
          </p:cNvPr>
          <p:cNvSpPr txBox="1"/>
          <p:nvPr/>
        </p:nvSpPr>
        <p:spPr>
          <a:xfrm>
            <a:off x="225906" y="3834802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solidFill>
                  <a:schemeClr val="tx2">
                    <a:lumMod val="10000"/>
                  </a:schemeClr>
                </a:solidFill>
              </a:rPr>
              <a:t>SinCos</a:t>
            </a:r>
            <a:r>
              <a:rPr lang="ko-KR" altLang="en-US" sz="1400" b="1" dirty="0">
                <a:solidFill>
                  <a:schemeClr val="tx2">
                    <a:lumMod val="10000"/>
                  </a:schemeClr>
                </a:solidFill>
              </a:rPr>
              <a:t> 변환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9EC2BF-DE64-B0D3-A810-FEC4FF81EAAD}"/>
              </a:ext>
            </a:extLst>
          </p:cNvPr>
          <p:cNvSpPr txBox="1"/>
          <p:nvPr/>
        </p:nvSpPr>
        <p:spPr>
          <a:xfrm>
            <a:off x="225906" y="4307637"/>
            <a:ext cx="993573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앞서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일조량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일사량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 err="1">
                <a:solidFill>
                  <a:schemeClr val="tx2">
                    <a:lumMod val="10000"/>
                  </a:schemeClr>
                </a:solidFill>
              </a:rPr>
              <a:t>전운량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 예측에서 했던 방식대로 시간 데이터와 풍향 데이터에 대해서 </a:t>
            </a:r>
            <a:r>
              <a:rPr lang="en-US" altLang="ko-KR" sz="1400" dirty="0" err="1">
                <a:solidFill>
                  <a:schemeClr val="tx2">
                    <a:lumMod val="10000"/>
                  </a:schemeClr>
                </a:solidFill>
              </a:rPr>
              <a:t>SinCos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변환을 사용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7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컴퓨터가 시간 데이터와 풍향 데이터 같은 연속성과 주기성이 있는 범주형 데이터를 수치형 데이터로 인식할 수 있게 함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.</a:t>
            </a:r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E3C2910D-CADD-DFD4-F17A-6B804BA58AF1}"/>
              </a:ext>
            </a:extLst>
          </p:cNvPr>
          <p:cNvSpPr/>
          <p:nvPr/>
        </p:nvSpPr>
        <p:spPr>
          <a:xfrm>
            <a:off x="2" y="0"/>
            <a:ext cx="12191999" cy="3576319"/>
          </a:xfrm>
          <a:custGeom>
            <a:avLst/>
            <a:gdLst>
              <a:gd name="connsiteX0" fmla="*/ 6880724 w 12191999"/>
              <a:gd name="connsiteY0" fmla="*/ 2556603 h 3576319"/>
              <a:gd name="connsiteX1" fmla="*/ 6755970 w 12191999"/>
              <a:gd name="connsiteY1" fmla="*/ 2681357 h 3576319"/>
              <a:gd name="connsiteX2" fmla="*/ 6755970 w 12191999"/>
              <a:gd name="connsiteY2" fmla="*/ 2700073 h 3576319"/>
              <a:gd name="connsiteX3" fmla="*/ 6880724 w 12191999"/>
              <a:gd name="connsiteY3" fmla="*/ 2824827 h 3576319"/>
              <a:gd name="connsiteX4" fmla="*/ 7470940 w 12191999"/>
              <a:gd name="connsiteY4" fmla="*/ 2824827 h 3576319"/>
              <a:gd name="connsiteX5" fmla="*/ 7595694 w 12191999"/>
              <a:gd name="connsiteY5" fmla="*/ 2700073 h 3576319"/>
              <a:gd name="connsiteX6" fmla="*/ 7595694 w 12191999"/>
              <a:gd name="connsiteY6" fmla="*/ 2681357 h 3576319"/>
              <a:gd name="connsiteX7" fmla="*/ 7470940 w 12191999"/>
              <a:gd name="connsiteY7" fmla="*/ 2556603 h 3576319"/>
              <a:gd name="connsiteX8" fmla="*/ 6880724 w 12191999"/>
              <a:gd name="connsiteY8" fmla="*/ 1979868 h 3576319"/>
              <a:gd name="connsiteX9" fmla="*/ 6755970 w 12191999"/>
              <a:gd name="connsiteY9" fmla="*/ 2104622 h 3576319"/>
              <a:gd name="connsiteX10" fmla="*/ 6755970 w 12191999"/>
              <a:gd name="connsiteY10" fmla="*/ 2123338 h 3576319"/>
              <a:gd name="connsiteX11" fmla="*/ 6880724 w 12191999"/>
              <a:gd name="connsiteY11" fmla="*/ 2248092 h 3576319"/>
              <a:gd name="connsiteX12" fmla="*/ 7470940 w 12191999"/>
              <a:gd name="connsiteY12" fmla="*/ 2248092 h 3576319"/>
              <a:gd name="connsiteX13" fmla="*/ 7595694 w 12191999"/>
              <a:gd name="connsiteY13" fmla="*/ 2123338 h 3576319"/>
              <a:gd name="connsiteX14" fmla="*/ 7595694 w 12191999"/>
              <a:gd name="connsiteY14" fmla="*/ 2104622 h 3576319"/>
              <a:gd name="connsiteX15" fmla="*/ 7470940 w 12191999"/>
              <a:gd name="connsiteY15" fmla="*/ 1979868 h 3576319"/>
              <a:gd name="connsiteX16" fmla="*/ 6880724 w 12191999"/>
              <a:gd name="connsiteY16" fmla="*/ 821246 h 3576319"/>
              <a:gd name="connsiteX17" fmla="*/ 6755970 w 12191999"/>
              <a:gd name="connsiteY17" fmla="*/ 946000 h 3576319"/>
              <a:gd name="connsiteX18" fmla="*/ 6755970 w 12191999"/>
              <a:gd name="connsiteY18" fmla="*/ 964716 h 3576319"/>
              <a:gd name="connsiteX19" fmla="*/ 6880724 w 12191999"/>
              <a:gd name="connsiteY19" fmla="*/ 1089470 h 3576319"/>
              <a:gd name="connsiteX20" fmla="*/ 7470940 w 12191999"/>
              <a:gd name="connsiteY20" fmla="*/ 1089470 h 3576319"/>
              <a:gd name="connsiteX21" fmla="*/ 7595694 w 12191999"/>
              <a:gd name="connsiteY21" fmla="*/ 964716 h 3576319"/>
              <a:gd name="connsiteX22" fmla="*/ 7595694 w 12191999"/>
              <a:gd name="connsiteY22" fmla="*/ 946000 h 3576319"/>
              <a:gd name="connsiteX23" fmla="*/ 7470940 w 12191999"/>
              <a:gd name="connsiteY23" fmla="*/ 821246 h 3576319"/>
              <a:gd name="connsiteX24" fmla="*/ 6880724 w 12191999"/>
              <a:gd name="connsiteY24" fmla="*/ 245664 h 3576319"/>
              <a:gd name="connsiteX25" fmla="*/ 6755970 w 12191999"/>
              <a:gd name="connsiteY25" fmla="*/ 370418 h 3576319"/>
              <a:gd name="connsiteX26" fmla="*/ 6755970 w 12191999"/>
              <a:gd name="connsiteY26" fmla="*/ 389134 h 3576319"/>
              <a:gd name="connsiteX27" fmla="*/ 6880724 w 12191999"/>
              <a:gd name="connsiteY27" fmla="*/ 513888 h 3576319"/>
              <a:gd name="connsiteX28" fmla="*/ 7470940 w 12191999"/>
              <a:gd name="connsiteY28" fmla="*/ 513888 h 3576319"/>
              <a:gd name="connsiteX29" fmla="*/ 7595694 w 12191999"/>
              <a:gd name="connsiteY29" fmla="*/ 389134 h 3576319"/>
              <a:gd name="connsiteX30" fmla="*/ 7595694 w 12191999"/>
              <a:gd name="connsiteY30" fmla="*/ 370418 h 3576319"/>
              <a:gd name="connsiteX31" fmla="*/ 7470940 w 12191999"/>
              <a:gd name="connsiteY31" fmla="*/ 245664 h 3576319"/>
              <a:gd name="connsiteX32" fmla="*/ 0 w 12191999"/>
              <a:gd name="connsiteY32" fmla="*/ 0 h 3576319"/>
              <a:gd name="connsiteX33" fmla="*/ 12191999 w 12191999"/>
              <a:gd name="connsiteY33" fmla="*/ 0 h 3576319"/>
              <a:gd name="connsiteX34" fmla="*/ 12191999 w 12191999"/>
              <a:gd name="connsiteY34" fmla="*/ 3576319 h 3576319"/>
              <a:gd name="connsiteX35" fmla="*/ 0 w 12191999"/>
              <a:gd name="connsiteY35" fmla="*/ 3576319 h 3576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91999" h="3576319">
                <a:moveTo>
                  <a:pt x="6880724" y="2556603"/>
                </a:moveTo>
                <a:cubicBezTo>
                  <a:pt x="6811824" y="2556603"/>
                  <a:pt x="6755970" y="2612457"/>
                  <a:pt x="6755970" y="2681357"/>
                </a:cubicBezTo>
                <a:lnTo>
                  <a:pt x="6755970" y="2700073"/>
                </a:lnTo>
                <a:cubicBezTo>
                  <a:pt x="6755970" y="2768973"/>
                  <a:pt x="6811824" y="2824827"/>
                  <a:pt x="6880724" y="2824827"/>
                </a:cubicBezTo>
                <a:lnTo>
                  <a:pt x="7470940" y="2824827"/>
                </a:lnTo>
                <a:cubicBezTo>
                  <a:pt x="7539840" y="2824827"/>
                  <a:pt x="7595694" y="2768973"/>
                  <a:pt x="7595694" y="2700073"/>
                </a:cubicBezTo>
                <a:lnTo>
                  <a:pt x="7595694" y="2681357"/>
                </a:lnTo>
                <a:cubicBezTo>
                  <a:pt x="7595694" y="2612457"/>
                  <a:pt x="7539840" y="2556603"/>
                  <a:pt x="7470940" y="2556603"/>
                </a:cubicBezTo>
                <a:close/>
                <a:moveTo>
                  <a:pt x="6880724" y="1979868"/>
                </a:moveTo>
                <a:cubicBezTo>
                  <a:pt x="6811824" y="1979868"/>
                  <a:pt x="6755970" y="2035722"/>
                  <a:pt x="6755970" y="2104622"/>
                </a:cubicBezTo>
                <a:lnTo>
                  <a:pt x="6755970" y="2123338"/>
                </a:lnTo>
                <a:cubicBezTo>
                  <a:pt x="6755970" y="2192238"/>
                  <a:pt x="6811824" y="2248092"/>
                  <a:pt x="6880724" y="2248092"/>
                </a:cubicBezTo>
                <a:lnTo>
                  <a:pt x="7470940" y="2248092"/>
                </a:lnTo>
                <a:cubicBezTo>
                  <a:pt x="7539840" y="2248092"/>
                  <a:pt x="7595694" y="2192238"/>
                  <a:pt x="7595694" y="2123338"/>
                </a:cubicBezTo>
                <a:lnTo>
                  <a:pt x="7595694" y="2104622"/>
                </a:lnTo>
                <a:cubicBezTo>
                  <a:pt x="7595694" y="2035722"/>
                  <a:pt x="7539840" y="1979868"/>
                  <a:pt x="7470940" y="1979868"/>
                </a:cubicBezTo>
                <a:close/>
                <a:moveTo>
                  <a:pt x="6880724" y="821246"/>
                </a:moveTo>
                <a:cubicBezTo>
                  <a:pt x="6811824" y="821246"/>
                  <a:pt x="6755970" y="877100"/>
                  <a:pt x="6755970" y="946000"/>
                </a:cubicBezTo>
                <a:lnTo>
                  <a:pt x="6755970" y="964716"/>
                </a:lnTo>
                <a:cubicBezTo>
                  <a:pt x="6755970" y="1033616"/>
                  <a:pt x="6811824" y="1089470"/>
                  <a:pt x="6880724" y="1089470"/>
                </a:cubicBezTo>
                <a:lnTo>
                  <a:pt x="7470940" y="1089470"/>
                </a:lnTo>
                <a:cubicBezTo>
                  <a:pt x="7539840" y="1089470"/>
                  <a:pt x="7595694" y="1033616"/>
                  <a:pt x="7595694" y="964716"/>
                </a:cubicBezTo>
                <a:lnTo>
                  <a:pt x="7595694" y="946000"/>
                </a:lnTo>
                <a:cubicBezTo>
                  <a:pt x="7595694" y="877100"/>
                  <a:pt x="7539840" y="821246"/>
                  <a:pt x="7470940" y="821246"/>
                </a:cubicBezTo>
                <a:close/>
                <a:moveTo>
                  <a:pt x="6880724" y="245664"/>
                </a:moveTo>
                <a:cubicBezTo>
                  <a:pt x="6811824" y="245664"/>
                  <a:pt x="6755970" y="301518"/>
                  <a:pt x="6755970" y="370418"/>
                </a:cubicBezTo>
                <a:lnTo>
                  <a:pt x="6755970" y="389134"/>
                </a:lnTo>
                <a:cubicBezTo>
                  <a:pt x="6755970" y="458034"/>
                  <a:pt x="6811824" y="513888"/>
                  <a:pt x="6880724" y="513888"/>
                </a:cubicBezTo>
                <a:lnTo>
                  <a:pt x="7470940" y="513888"/>
                </a:lnTo>
                <a:cubicBezTo>
                  <a:pt x="7539840" y="513888"/>
                  <a:pt x="7595694" y="458034"/>
                  <a:pt x="7595694" y="389134"/>
                </a:cubicBezTo>
                <a:lnTo>
                  <a:pt x="7595694" y="370418"/>
                </a:lnTo>
                <a:cubicBezTo>
                  <a:pt x="7595694" y="301518"/>
                  <a:pt x="7539840" y="245664"/>
                  <a:pt x="7470940" y="245664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3576319"/>
                </a:lnTo>
                <a:lnTo>
                  <a:pt x="0" y="3576319"/>
                </a:lnTo>
                <a:close/>
              </a:path>
            </a:pathLst>
          </a:custGeom>
          <a:solidFill>
            <a:schemeClr val="accent4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6A5E112-8A1A-8018-AA2B-045023DD8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124" y="5227441"/>
            <a:ext cx="3807320" cy="94925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1748DD8-0535-CD2A-2EE7-189441036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969" y="5227441"/>
            <a:ext cx="3873411" cy="94586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878DD83-5075-BE5B-3299-BB24A8A44B71}"/>
              </a:ext>
            </a:extLst>
          </p:cNvPr>
          <p:cNvSpPr txBox="1"/>
          <p:nvPr/>
        </p:nvSpPr>
        <p:spPr>
          <a:xfrm>
            <a:off x="3113010" y="6307802"/>
            <a:ext cx="1249547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+mn-ea"/>
              </a:rPr>
              <a:t>&lt;</a:t>
            </a:r>
            <a:r>
              <a:rPr lang="ko-KR" altLang="en-US" sz="1000" dirty="0">
                <a:latin typeface="+mn-ea"/>
              </a:rPr>
              <a:t>기존 데이터</a:t>
            </a:r>
            <a:r>
              <a:rPr lang="en-US" altLang="ko-KR" sz="1000" dirty="0">
                <a:latin typeface="+mn-ea"/>
              </a:rPr>
              <a:t>&gt;</a:t>
            </a:r>
            <a:endParaRPr lang="ko-KR" altLang="en-US" sz="1000" dirty="0"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CEA81D9-FDEC-4E53-9D69-7C2194CD21BB}"/>
              </a:ext>
            </a:extLst>
          </p:cNvPr>
          <p:cNvSpPr txBox="1"/>
          <p:nvPr/>
        </p:nvSpPr>
        <p:spPr>
          <a:xfrm>
            <a:off x="7393872" y="6308581"/>
            <a:ext cx="1725096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+mn-ea"/>
              </a:rPr>
              <a:t>&lt;</a:t>
            </a:r>
            <a:r>
              <a:rPr lang="en-US" altLang="ko-KR" sz="1000" dirty="0" err="1">
                <a:latin typeface="+mn-ea"/>
              </a:rPr>
              <a:t>SinCos</a:t>
            </a:r>
            <a:r>
              <a:rPr lang="ko-KR" altLang="en-US" sz="1000" dirty="0">
                <a:latin typeface="+mn-ea"/>
              </a:rPr>
              <a:t> 변환 사용</a:t>
            </a:r>
            <a:r>
              <a:rPr lang="en-US" altLang="ko-KR" sz="1000" dirty="0">
                <a:latin typeface="+mn-ea"/>
              </a:rPr>
              <a:t>&gt;</a:t>
            </a:r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27243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AB44994-56F1-B437-65B5-F49A3D6E5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" y="145994"/>
            <a:ext cx="11968501" cy="3430326"/>
          </a:xfrm>
          <a:prstGeom prst="rect">
            <a:avLst/>
          </a:prstGeom>
        </p:spPr>
      </p:pic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A53F801-7989-1C7D-8E7D-153894ACE4B6}"/>
              </a:ext>
            </a:extLst>
          </p:cNvPr>
          <p:cNvSpPr/>
          <p:nvPr/>
        </p:nvSpPr>
        <p:spPr>
          <a:xfrm>
            <a:off x="2" y="0"/>
            <a:ext cx="12191999" cy="3576319"/>
          </a:xfrm>
          <a:custGeom>
            <a:avLst/>
            <a:gdLst>
              <a:gd name="connsiteX0" fmla="*/ 11304308 w 12191999"/>
              <a:gd name="connsiteY0" fmla="*/ 1989758 h 3576319"/>
              <a:gd name="connsiteX1" fmla="*/ 11179554 w 12191999"/>
              <a:gd name="connsiteY1" fmla="*/ 2114512 h 3576319"/>
              <a:gd name="connsiteX2" fmla="*/ 11179554 w 12191999"/>
              <a:gd name="connsiteY2" fmla="*/ 2133228 h 3576319"/>
              <a:gd name="connsiteX3" fmla="*/ 11304308 w 12191999"/>
              <a:gd name="connsiteY3" fmla="*/ 2257982 h 3576319"/>
              <a:gd name="connsiteX4" fmla="*/ 11894524 w 12191999"/>
              <a:gd name="connsiteY4" fmla="*/ 2257982 h 3576319"/>
              <a:gd name="connsiteX5" fmla="*/ 12019278 w 12191999"/>
              <a:gd name="connsiteY5" fmla="*/ 2133228 h 3576319"/>
              <a:gd name="connsiteX6" fmla="*/ 12019278 w 12191999"/>
              <a:gd name="connsiteY6" fmla="*/ 2114512 h 3576319"/>
              <a:gd name="connsiteX7" fmla="*/ 11894524 w 12191999"/>
              <a:gd name="connsiteY7" fmla="*/ 1989758 h 3576319"/>
              <a:gd name="connsiteX8" fmla="*/ 10190109 w 12191999"/>
              <a:gd name="connsiteY8" fmla="*/ 1989758 h 3576319"/>
              <a:gd name="connsiteX9" fmla="*/ 10065355 w 12191999"/>
              <a:gd name="connsiteY9" fmla="*/ 2114512 h 3576319"/>
              <a:gd name="connsiteX10" fmla="*/ 10065355 w 12191999"/>
              <a:gd name="connsiteY10" fmla="*/ 2133228 h 3576319"/>
              <a:gd name="connsiteX11" fmla="*/ 10190109 w 12191999"/>
              <a:gd name="connsiteY11" fmla="*/ 2257982 h 3576319"/>
              <a:gd name="connsiteX12" fmla="*/ 10780325 w 12191999"/>
              <a:gd name="connsiteY12" fmla="*/ 2257982 h 3576319"/>
              <a:gd name="connsiteX13" fmla="*/ 10905079 w 12191999"/>
              <a:gd name="connsiteY13" fmla="*/ 2133228 h 3576319"/>
              <a:gd name="connsiteX14" fmla="*/ 10905079 w 12191999"/>
              <a:gd name="connsiteY14" fmla="*/ 2114512 h 3576319"/>
              <a:gd name="connsiteX15" fmla="*/ 10780325 w 12191999"/>
              <a:gd name="connsiteY15" fmla="*/ 1989758 h 3576319"/>
              <a:gd name="connsiteX16" fmla="*/ 9075910 w 12191999"/>
              <a:gd name="connsiteY16" fmla="*/ 1989758 h 3576319"/>
              <a:gd name="connsiteX17" fmla="*/ 8951156 w 12191999"/>
              <a:gd name="connsiteY17" fmla="*/ 2114512 h 3576319"/>
              <a:gd name="connsiteX18" fmla="*/ 8951156 w 12191999"/>
              <a:gd name="connsiteY18" fmla="*/ 2133228 h 3576319"/>
              <a:gd name="connsiteX19" fmla="*/ 9075910 w 12191999"/>
              <a:gd name="connsiteY19" fmla="*/ 2257982 h 3576319"/>
              <a:gd name="connsiteX20" fmla="*/ 9666126 w 12191999"/>
              <a:gd name="connsiteY20" fmla="*/ 2257982 h 3576319"/>
              <a:gd name="connsiteX21" fmla="*/ 9790880 w 12191999"/>
              <a:gd name="connsiteY21" fmla="*/ 2133228 h 3576319"/>
              <a:gd name="connsiteX22" fmla="*/ 9790880 w 12191999"/>
              <a:gd name="connsiteY22" fmla="*/ 2114512 h 3576319"/>
              <a:gd name="connsiteX23" fmla="*/ 9666126 w 12191999"/>
              <a:gd name="connsiteY23" fmla="*/ 1989758 h 3576319"/>
              <a:gd name="connsiteX24" fmla="*/ 7971010 w 12191999"/>
              <a:gd name="connsiteY24" fmla="*/ 1989758 h 3576319"/>
              <a:gd name="connsiteX25" fmla="*/ 7846256 w 12191999"/>
              <a:gd name="connsiteY25" fmla="*/ 2114512 h 3576319"/>
              <a:gd name="connsiteX26" fmla="*/ 7846256 w 12191999"/>
              <a:gd name="connsiteY26" fmla="*/ 2133228 h 3576319"/>
              <a:gd name="connsiteX27" fmla="*/ 7971010 w 12191999"/>
              <a:gd name="connsiteY27" fmla="*/ 2257982 h 3576319"/>
              <a:gd name="connsiteX28" fmla="*/ 8561226 w 12191999"/>
              <a:gd name="connsiteY28" fmla="*/ 2257982 h 3576319"/>
              <a:gd name="connsiteX29" fmla="*/ 8685980 w 12191999"/>
              <a:gd name="connsiteY29" fmla="*/ 2133228 h 3576319"/>
              <a:gd name="connsiteX30" fmla="*/ 8685980 w 12191999"/>
              <a:gd name="connsiteY30" fmla="*/ 2114512 h 3576319"/>
              <a:gd name="connsiteX31" fmla="*/ 8561226 w 12191999"/>
              <a:gd name="connsiteY31" fmla="*/ 1989758 h 3576319"/>
              <a:gd name="connsiteX32" fmla="*/ 7971010 w 12191999"/>
              <a:gd name="connsiteY32" fmla="*/ 226998 h 3576319"/>
              <a:gd name="connsiteX33" fmla="*/ 7846256 w 12191999"/>
              <a:gd name="connsiteY33" fmla="*/ 351752 h 3576319"/>
              <a:gd name="connsiteX34" fmla="*/ 7846256 w 12191999"/>
              <a:gd name="connsiteY34" fmla="*/ 370468 h 3576319"/>
              <a:gd name="connsiteX35" fmla="*/ 7971010 w 12191999"/>
              <a:gd name="connsiteY35" fmla="*/ 495222 h 3576319"/>
              <a:gd name="connsiteX36" fmla="*/ 8561226 w 12191999"/>
              <a:gd name="connsiteY36" fmla="*/ 495222 h 3576319"/>
              <a:gd name="connsiteX37" fmla="*/ 8685980 w 12191999"/>
              <a:gd name="connsiteY37" fmla="*/ 370468 h 3576319"/>
              <a:gd name="connsiteX38" fmla="*/ 8685980 w 12191999"/>
              <a:gd name="connsiteY38" fmla="*/ 351752 h 3576319"/>
              <a:gd name="connsiteX39" fmla="*/ 8561226 w 12191999"/>
              <a:gd name="connsiteY39" fmla="*/ 226998 h 3576319"/>
              <a:gd name="connsiteX40" fmla="*/ 9075910 w 12191999"/>
              <a:gd name="connsiteY40" fmla="*/ 226998 h 3576319"/>
              <a:gd name="connsiteX41" fmla="*/ 8951156 w 12191999"/>
              <a:gd name="connsiteY41" fmla="*/ 351752 h 3576319"/>
              <a:gd name="connsiteX42" fmla="*/ 8951156 w 12191999"/>
              <a:gd name="connsiteY42" fmla="*/ 370468 h 3576319"/>
              <a:gd name="connsiteX43" fmla="*/ 9075910 w 12191999"/>
              <a:gd name="connsiteY43" fmla="*/ 495222 h 3576319"/>
              <a:gd name="connsiteX44" fmla="*/ 9666126 w 12191999"/>
              <a:gd name="connsiteY44" fmla="*/ 495222 h 3576319"/>
              <a:gd name="connsiteX45" fmla="*/ 9790880 w 12191999"/>
              <a:gd name="connsiteY45" fmla="*/ 370468 h 3576319"/>
              <a:gd name="connsiteX46" fmla="*/ 9790880 w 12191999"/>
              <a:gd name="connsiteY46" fmla="*/ 351752 h 3576319"/>
              <a:gd name="connsiteX47" fmla="*/ 9666126 w 12191999"/>
              <a:gd name="connsiteY47" fmla="*/ 226998 h 3576319"/>
              <a:gd name="connsiteX48" fmla="*/ 10190109 w 12191999"/>
              <a:gd name="connsiteY48" fmla="*/ 226998 h 3576319"/>
              <a:gd name="connsiteX49" fmla="*/ 10065355 w 12191999"/>
              <a:gd name="connsiteY49" fmla="*/ 351752 h 3576319"/>
              <a:gd name="connsiteX50" fmla="*/ 10065355 w 12191999"/>
              <a:gd name="connsiteY50" fmla="*/ 370468 h 3576319"/>
              <a:gd name="connsiteX51" fmla="*/ 10190109 w 12191999"/>
              <a:gd name="connsiteY51" fmla="*/ 495222 h 3576319"/>
              <a:gd name="connsiteX52" fmla="*/ 10780325 w 12191999"/>
              <a:gd name="connsiteY52" fmla="*/ 495222 h 3576319"/>
              <a:gd name="connsiteX53" fmla="*/ 10905079 w 12191999"/>
              <a:gd name="connsiteY53" fmla="*/ 370468 h 3576319"/>
              <a:gd name="connsiteX54" fmla="*/ 10905079 w 12191999"/>
              <a:gd name="connsiteY54" fmla="*/ 351752 h 3576319"/>
              <a:gd name="connsiteX55" fmla="*/ 10780325 w 12191999"/>
              <a:gd name="connsiteY55" fmla="*/ 226998 h 3576319"/>
              <a:gd name="connsiteX56" fmla="*/ 0 w 12191999"/>
              <a:gd name="connsiteY56" fmla="*/ 0 h 3576319"/>
              <a:gd name="connsiteX57" fmla="*/ 12191999 w 12191999"/>
              <a:gd name="connsiteY57" fmla="*/ 0 h 3576319"/>
              <a:gd name="connsiteX58" fmla="*/ 12191999 w 12191999"/>
              <a:gd name="connsiteY58" fmla="*/ 3576319 h 3576319"/>
              <a:gd name="connsiteX59" fmla="*/ 0 w 12191999"/>
              <a:gd name="connsiteY59" fmla="*/ 3576319 h 3576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2191999" h="3576319">
                <a:moveTo>
                  <a:pt x="11304308" y="1989758"/>
                </a:moveTo>
                <a:cubicBezTo>
                  <a:pt x="11235408" y="1989758"/>
                  <a:pt x="11179554" y="2045612"/>
                  <a:pt x="11179554" y="2114512"/>
                </a:cubicBezTo>
                <a:lnTo>
                  <a:pt x="11179554" y="2133228"/>
                </a:lnTo>
                <a:cubicBezTo>
                  <a:pt x="11179554" y="2202128"/>
                  <a:pt x="11235408" y="2257982"/>
                  <a:pt x="11304308" y="2257982"/>
                </a:cubicBezTo>
                <a:lnTo>
                  <a:pt x="11894524" y="2257982"/>
                </a:lnTo>
                <a:cubicBezTo>
                  <a:pt x="11963424" y="2257982"/>
                  <a:pt x="12019278" y="2202128"/>
                  <a:pt x="12019278" y="2133228"/>
                </a:cubicBezTo>
                <a:lnTo>
                  <a:pt x="12019278" y="2114512"/>
                </a:lnTo>
                <a:cubicBezTo>
                  <a:pt x="12019278" y="2045612"/>
                  <a:pt x="11963424" y="1989758"/>
                  <a:pt x="11894524" y="1989758"/>
                </a:cubicBezTo>
                <a:close/>
                <a:moveTo>
                  <a:pt x="10190109" y="1989758"/>
                </a:moveTo>
                <a:cubicBezTo>
                  <a:pt x="10121209" y="1989758"/>
                  <a:pt x="10065355" y="2045612"/>
                  <a:pt x="10065355" y="2114512"/>
                </a:cubicBezTo>
                <a:lnTo>
                  <a:pt x="10065355" y="2133228"/>
                </a:lnTo>
                <a:cubicBezTo>
                  <a:pt x="10065355" y="2202128"/>
                  <a:pt x="10121209" y="2257982"/>
                  <a:pt x="10190109" y="2257982"/>
                </a:cubicBezTo>
                <a:lnTo>
                  <a:pt x="10780325" y="2257982"/>
                </a:lnTo>
                <a:cubicBezTo>
                  <a:pt x="10849225" y="2257982"/>
                  <a:pt x="10905079" y="2202128"/>
                  <a:pt x="10905079" y="2133228"/>
                </a:cubicBezTo>
                <a:lnTo>
                  <a:pt x="10905079" y="2114512"/>
                </a:lnTo>
                <a:cubicBezTo>
                  <a:pt x="10905079" y="2045612"/>
                  <a:pt x="10849225" y="1989758"/>
                  <a:pt x="10780325" y="1989758"/>
                </a:cubicBezTo>
                <a:close/>
                <a:moveTo>
                  <a:pt x="9075910" y="1989758"/>
                </a:moveTo>
                <a:cubicBezTo>
                  <a:pt x="9007010" y="1989758"/>
                  <a:pt x="8951156" y="2045612"/>
                  <a:pt x="8951156" y="2114512"/>
                </a:cubicBezTo>
                <a:lnTo>
                  <a:pt x="8951156" y="2133228"/>
                </a:lnTo>
                <a:cubicBezTo>
                  <a:pt x="8951156" y="2202128"/>
                  <a:pt x="9007010" y="2257982"/>
                  <a:pt x="9075910" y="2257982"/>
                </a:cubicBezTo>
                <a:lnTo>
                  <a:pt x="9666126" y="2257982"/>
                </a:lnTo>
                <a:cubicBezTo>
                  <a:pt x="9735026" y="2257982"/>
                  <a:pt x="9790880" y="2202128"/>
                  <a:pt x="9790880" y="2133228"/>
                </a:cubicBezTo>
                <a:lnTo>
                  <a:pt x="9790880" y="2114512"/>
                </a:lnTo>
                <a:cubicBezTo>
                  <a:pt x="9790880" y="2045612"/>
                  <a:pt x="9735026" y="1989758"/>
                  <a:pt x="9666126" y="1989758"/>
                </a:cubicBezTo>
                <a:close/>
                <a:moveTo>
                  <a:pt x="7971010" y="1989758"/>
                </a:moveTo>
                <a:cubicBezTo>
                  <a:pt x="7902110" y="1989758"/>
                  <a:pt x="7846256" y="2045612"/>
                  <a:pt x="7846256" y="2114512"/>
                </a:cubicBezTo>
                <a:lnTo>
                  <a:pt x="7846256" y="2133228"/>
                </a:lnTo>
                <a:cubicBezTo>
                  <a:pt x="7846256" y="2202128"/>
                  <a:pt x="7902110" y="2257982"/>
                  <a:pt x="7971010" y="2257982"/>
                </a:cubicBezTo>
                <a:lnTo>
                  <a:pt x="8561226" y="2257982"/>
                </a:lnTo>
                <a:cubicBezTo>
                  <a:pt x="8630126" y="2257982"/>
                  <a:pt x="8685980" y="2202128"/>
                  <a:pt x="8685980" y="2133228"/>
                </a:cubicBezTo>
                <a:lnTo>
                  <a:pt x="8685980" y="2114512"/>
                </a:lnTo>
                <a:cubicBezTo>
                  <a:pt x="8685980" y="2045612"/>
                  <a:pt x="8630126" y="1989758"/>
                  <a:pt x="8561226" y="1989758"/>
                </a:cubicBezTo>
                <a:close/>
                <a:moveTo>
                  <a:pt x="7971010" y="226998"/>
                </a:moveTo>
                <a:cubicBezTo>
                  <a:pt x="7902110" y="226998"/>
                  <a:pt x="7846256" y="282852"/>
                  <a:pt x="7846256" y="351752"/>
                </a:cubicBezTo>
                <a:lnTo>
                  <a:pt x="7846256" y="370468"/>
                </a:lnTo>
                <a:cubicBezTo>
                  <a:pt x="7846256" y="439368"/>
                  <a:pt x="7902110" y="495222"/>
                  <a:pt x="7971010" y="495222"/>
                </a:cubicBezTo>
                <a:lnTo>
                  <a:pt x="8561226" y="495222"/>
                </a:lnTo>
                <a:cubicBezTo>
                  <a:pt x="8630126" y="495222"/>
                  <a:pt x="8685980" y="439368"/>
                  <a:pt x="8685980" y="370468"/>
                </a:cubicBezTo>
                <a:lnTo>
                  <a:pt x="8685980" y="351752"/>
                </a:lnTo>
                <a:cubicBezTo>
                  <a:pt x="8685980" y="282852"/>
                  <a:pt x="8630126" y="226998"/>
                  <a:pt x="8561226" y="226998"/>
                </a:cubicBezTo>
                <a:close/>
                <a:moveTo>
                  <a:pt x="9075910" y="226998"/>
                </a:moveTo>
                <a:cubicBezTo>
                  <a:pt x="9007010" y="226998"/>
                  <a:pt x="8951156" y="282852"/>
                  <a:pt x="8951156" y="351752"/>
                </a:cubicBezTo>
                <a:lnTo>
                  <a:pt x="8951156" y="370468"/>
                </a:lnTo>
                <a:cubicBezTo>
                  <a:pt x="8951156" y="439368"/>
                  <a:pt x="9007010" y="495222"/>
                  <a:pt x="9075910" y="495222"/>
                </a:cubicBezTo>
                <a:lnTo>
                  <a:pt x="9666126" y="495222"/>
                </a:lnTo>
                <a:cubicBezTo>
                  <a:pt x="9735026" y="495222"/>
                  <a:pt x="9790880" y="439368"/>
                  <a:pt x="9790880" y="370468"/>
                </a:cubicBezTo>
                <a:lnTo>
                  <a:pt x="9790880" y="351752"/>
                </a:lnTo>
                <a:cubicBezTo>
                  <a:pt x="9790880" y="282852"/>
                  <a:pt x="9735026" y="226998"/>
                  <a:pt x="9666126" y="226998"/>
                </a:cubicBezTo>
                <a:close/>
                <a:moveTo>
                  <a:pt x="10190109" y="226998"/>
                </a:moveTo>
                <a:cubicBezTo>
                  <a:pt x="10121209" y="226998"/>
                  <a:pt x="10065355" y="282852"/>
                  <a:pt x="10065355" y="351752"/>
                </a:cubicBezTo>
                <a:lnTo>
                  <a:pt x="10065355" y="370468"/>
                </a:lnTo>
                <a:cubicBezTo>
                  <a:pt x="10065355" y="439368"/>
                  <a:pt x="10121209" y="495222"/>
                  <a:pt x="10190109" y="495222"/>
                </a:cubicBezTo>
                <a:lnTo>
                  <a:pt x="10780325" y="495222"/>
                </a:lnTo>
                <a:cubicBezTo>
                  <a:pt x="10849225" y="495222"/>
                  <a:pt x="10905079" y="439368"/>
                  <a:pt x="10905079" y="370468"/>
                </a:cubicBezTo>
                <a:lnTo>
                  <a:pt x="10905079" y="351752"/>
                </a:lnTo>
                <a:cubicBezTo>
                  <a:pt x="10905079" y="282852"/>
                  <a:pt x="10849225" y="226998"/>
                  <a:pt x="10780325" y="226998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3576319"/>
                </a:lnTo>
                <a:lnTo>
                  <a:pt x="0" y="3576319"/>
                </a:lnTo>
                <a:close/>
              </a:path>
            </a:pathLst>
          </a:custGeom>
          <a:solidFill>
            <a:schemeClr val="accent4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8D25767-0D75-CD8F-C658-837D6482C3CF}"/>
              </a:ext>
            </a:extLst>
          </p:cNvPr>
          <p:cNvCxnSpPr>
            <a:cxnSpLocks/>
          </p:cNvCxnSpPr>
          <p:nvPr/>
        </p:nvCxnSpPr>
        <p:spPr>
          <a:xfrm>
            <a:off x="123535" y="3996095"/>
            <a:ext cx="328683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CFC9256-858C-2AF4-4A52-145BD9B7D7F8}"/>
              </a:ext>
            </a:extLst>
          </p:cNvPr>
          <p:cNvSpPr txBox="1"/>
          <p:nvPr/>
        </p:nvSpPr>
        <p:spPr>
          <a:xfrm>
            <a:off x="70041" y="3688318"/>
            <a:ext cx="3435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2">
                    <a:lumMod val="10000"/>
                  </a:schemeClr>
                </a:solidFill>
              </a:rPr>
              <a:t>XGBOOST</a:t>
            </a:r>
            <a:r>
              <a:rPr lang="ko-KR" altLang="en-US" sz="1400" b="1" dirty="0">
                <a:solidFill>
                  <a:schemeClr val="tx2">
                    <a:lumMod val="10000"/>
                  </a:schemeClr>
                </a:solidFill>
              </a:rPr>
              <a:t>를 이용한 태양광 발전량 예측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A95FB7-3568-DFE1-CC13-DD5BCD864433}"/>
              </a:ext>
            </a:extLst>
          </p:cNvPr>
          <p:cNvSpPr txBox="1"/>
          <p:nvPr/>
        </p:nvSpPr>
        <p:spPr>
          <a:xfrm>
            <a:off x="3594021" y="4099827"/>
            <a:ext cx="8593506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Day, hour, month,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풍향을 </a:t>
            </a:r>
            <a:r>
              <a:rPr lang="en-US" altLang="ko-KR" sz="1400" dirty="0" err="1">
                <a:solidFill>
                  <a:schemeClr val="tx2">
                    <a:lumMod val="10000"/>
                  </a:schemeClr>
                </a:solidFill>
              </a:rPr>
              <a:t>SinCos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변환시킨 데이터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이용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7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err="1">
                <a:solidFill>
                  <a:schemeClr val="tx2">
                    <a:lumMod val="10000"/>
                  </a:schemeClr>
                </a:solidFill>
              </a:rPr>
              <a:t>스케일러를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 적용하지 않은 일조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 일사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 err="1">
                <a:solidFill>
                  <a:schemeClr val="tx2">
                    <a:lumMod val="10000"/>
                  </a:schemeClr>
                </a:solidFill>
              </a:rPr>
              <a:t>전운량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기온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습도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풍속 데이터를 이용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7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가장 영향을 많이 미치는 변수는 일사량이었으며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그 뒤로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hour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와 기온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day,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ko-KR" altLang="en-US" sz="1400" dirty="0" err="1">
                <a:solidFill>
                  <a:schemeClr val="tx2">
                    <a:lumMod val="10000"/>
                  </a:schemeClr>
                </a:solidFill>
              </a:rPr>
              <a:t>전운량이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 영향을 많이 미침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7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모든 변수가 예측 값에 대해서 모두 동일하게 영향을 미치고 있다는 사실을 알 수 있음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7A5FCF-A996-959A-D09F-E5AB1A4005AD}"/>
              </a:ext>
            </a:extLst>
          </p:cNvPr>
          <p:cNvSpPr txBox="1"/>
          <p:nvPr/>
        </p:nvSpPr>
        <p:spPr>
          <a:xfrm>
            <a:off x="6024869" y="5828617"/>
            <a:ext cx="4974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NMAE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가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8.706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으로 태양광 발전량을 잘 예측하고 있음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이를 태양광 발전량 예측 최종 모델로 제출함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.</a:t>
            </a:r>
            <a:endParaRPr lang="ko-KR" altLang="en-US" sz="14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EF45335-5F29-3A2A-A60F-A6E667D495F5}"/>
              </a:ext>
            </a:extLst>
          </p:cNvPr>
          <p:cNvSpPr/>
          <p:nvPr/>
        </p:nvSpPr>
        <p:spPr>
          <a:xfrm>
            <a:off x="4047305" y="5866839"/>
            <a:ext cx="1379169" cy="342328"/>
          </a:xfrm>
          <a:prstGeom prst="roundRect">
            <a:avLst/>
          </a:prstGeom>
          <a:solidFill>
            <a:srgbClr val="F5F5F5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83215E0-35FE-4200-AB45-A80DDF52E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36" y="4099826"/>
            <a:ext cx="3286834" cy="2612179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DDEC272-F007-A4DE-88FB-B21DD71DB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4829" y="5926388"/>
            <a:ext cx="1028789" cy="205758"/>
          </a:xfrm>
          <a:prstGeom prst="rect">
            <a:avLst/>
          </a:prstGeom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05B8B84A-3597-1E57-ABF4-F07F79D355E2}"/>
              </a:ext>
            </a:extLst>
          </p:cNvPr>
          <p:cNvSpPr/>
          <p:nvPr/>
        </p:nvSpPr>
        <p:spPr>
          <a:xfrm>
            <a:off x="3594021" y="5635478"/>
            <a:ext cx="8296751" cy="868857"/>
          </a:xfrm>
          <a:prstGeom prst="roundRect">
            <a:avLst/>
          </a:prstGeom>
          <a:noFill/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390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DAD3CA6-57AB-7029-490C-D63279A09987}"/>
              </a:ext>
            </a:extLst>
          </p:cNvPr>
          <p:cNvSpPr/>
          <p:nvPr/>
        </p:nvSpPr>
        <p:spPr>
          <a:xfrm>
            <a:off x="1848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55F77">
                  <a:alpha val="0"/>
                </a:srgbClr>
              </a:gs>
              <a:gs pos="100000">
                <a:schemeClr val="tx1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0E0876-014F-A525-3C25-B29EA3B8ADE0}"/>
              </a:ext>
            </a:extLst>
          </p:cNvPr>
          <p:cNvSpPr/>
          <p:nvPr/>
        </p:nvSpPr>
        <p:spPr>
          <a:xfrm>
            <a:off x="0" y="3683257"/>
            <a:ext cx="12192000" cy="31747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고딕11" panose="02020600000000000000" pitchFamily="18" charset="-127"/>
                <a:ea typeface="a고딕11" panose="02020600000000000000" pitchFamily="18" charset="-127"/>
                <a:cs typeface="+mn-cs"/>
              </a:rPr>
              <a:t>풍력 발전량 예측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26BC45-6FA2-CC21-2479-AD0BBF6ECD0B}"/>
              </a:ext>
            </a:extLst>
          </p:cNvPr>
          <p:cNvSpPr/>
          <p:nvPr/>
        </p:nvSpPr>
        <p:spPr>
          <a:xfrm>
            <a:off x="5615099" y="2891163"/>
            <a:ext cx="843501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600" spc="-150" dirty="0">
                <a:gradFill flip="none" rotWithShape="1">
                  <a:gsLst>
                    <a:gs pos="69000">
                      <a:srgbClr val="E0134C"/>
                    </a:gs>
                    <a:gs pos="0">
                      <a:prstClr val="white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Calibri" panose="020F0502020204030204" pitchFamily="34" charset="0"/>
              </a:rPr>
              <a:t>4</a:t>
            </a:r>
            <a:endParaRPr kumimoji="0" lang="ko-KR" altLang="en-US" sz="9600" b="0" i="0" u="none" strike="noStrike" kern="1200" cap="none" spc="-150" normalizeH="0" baseline="0" noProof="0" dirty="0">
              <a:ln>
                <a:noFill/>
              </a:ln>
              <a:gradFill flip="none" rotWithShape="1">
                <a:gsLst>
                  <a:gs pos="69000">
                    <a:srgbClr val="E0134C"/>
                  </a:gs>
                  <a:gs pos="0">
                    <a:prstClr val="white"/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ea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139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C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95F2A2B-23BF-A553-4CC2-B33843ABB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748" y="1527395"/>
            <a:ext cx="3627434" cy="28196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B148FD9-58F4-9C96-FB89-D19356F1F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641693"/>
            <a:ext cx="4389500" cy="53344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EFB98B6-2579-90B6-ED37-4F7E56757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4566" y="717901"/>
            <a:ext cx="7453006" cy="44199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E787D4F-61BC-83A0-A44A-00C12925CD6A}"/>
              </a:ext>
            </a:extLst>
          </p:cNvPr>
          <p:cNvSpPr txBox="1"/>
          <p:nvPr/>
        </p:nvSpPr>
        <p:spPr>
          <a:xfrm>
            <a:off x="605384" y="5307124"/>
            <a:ext cx="302679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14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시 예보데이터를 이용하여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태양광 발전량 예측시점에 해당하는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일조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일사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 err="1">
                <a:solidFill>
                  <a:schemeClr val="tx2">
                    <a:lumMod val="10000"/>
                  </a:schemeClr>
                </a:solidFill>
              </a:rPr>
              <a:t>전운량을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 예측하는 모델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4A142A0-3D8B-1397-5E96-553E9529ADB6}"/>
              </a:ext>
            </a:extLst>
          </p:cNvPr>
          <p:cNvSpPr/>
          <p:nvPr/>
        </p:nvSpPr>
        <p:spPr>
          <a:xfrm>
            <a:off x="285206" y="5082787"/>
            <a:ext cx="3635055" cy="1111537"/>
          </a:xfrm>
          <a:prstGeom prst="roundRect">
            <a:avLst/>
          </a:prstGeom>
          <a:noFill/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8B09A2D-70A5-9D93-9497-E4E73781A5B7}"/>
              </a:ext>
            </a:extLst>
          </p:cNvPr>
          <p:cNvCxnSpPr/>
          <p:nvPr/>
        </p:nvCxnSpPr>
        <p:spPr>
          <a:xfrm flipH="1">
            <a:off x="5978275" y="4354660"/>
            <a:ext cx="1" cy="679456"/>
          </a:xfrm>
          <a:prstGeom prst="line">
            <a:avLst/>
          </a:prstGeom>
          <a:ln w="19050"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44698FEF-E600-994C-B4F5-20C37D7BE88C}"/>
              </a:ext>
            </a:extLst>
          </p:cNvPr>
          <p:cNvSpPr/>
          <p:nvPr/>
        </p:nvSpPr>
        <p:spPr>
          <a:xfrm>
            <a:off x="5932555" y="5026496"/>
            <a:ext cx="84206" cy="95619"/>
          </a:xfrm>
          <a:prstGeom prst="ellipse">
            <a:avLst/>
          </a:prstGeom>
          <a:solidFill>
            <a:srgbClr val="A8B2C9"/>
          </a:solidFill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F42C54-3984-FF02-3902-16BE63BEB565}"/>
              </a:ext>
            </a:extLst>
          </p:cNvPr>
          <p:cNvSpPr txBox="1"/>
          <p:nvPr/>
        </p:nvSpPr>
        <p:spPr>
          <a:xfrm>
            <a:off x="5248766" y="5307124"/>
            <a:ext cx="1491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예측시점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태양광 발전량을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예측하는 모델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88F38F8-3822-3F68-29CC-509C05E856E8}"/>
              </a:ext>
            </a:extLst>
          </p:cNvPr>
          <p:cNvSpPr/>
          <p:nvPr/>
        </p:nvSpPr>
        <p:spPr>
          <a:xfrm>
            <a:off x="4160749" y="5082787"/>
            <a:ext cx="3627434" cy="1111537"/>
          </a:xfrm>
          <a:prstGeom prst="roundRect">
            <a:avLst/>
          </a:prstGeom>
          <a:noFill/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5DF9F0-2FC3-47C1-210E-6CB12715B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206" y="1527395"/>
            <a:ext cx="3635055" cy="2827265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57A357A-E317-FA69-37EF-358425B46B3F}"/>
              </a:ext>
            </a:extLst>
          </p:cNvPr>
          <p:cNvCxnSpPr>
            <a:stCxn id="6" idx="2"/>
          </p:cNvCxnSpPr>
          <p:nvPr/>
        </p:nvCxnSpPr>
        <p:spPr>
          <a:xfrm flipH="1">
            <a:off x="2102733" y="4354660"/>
            <a:ext cx="1" cy="679456"/>
          </a:xfrm>
          <a:prstGeom prst="line">
            <a:avLst/>
          </a:prstGeom>
          <a:ln w="19050"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F6EA9734-1E19-ABB7-74CE-0D3DFBF7914C}"/>
              </a:ext>
            </a:extLst>
          </p:cNvPr>
          <p:cNvSpPr/>
          <p:nvPr/>
        </p:nvSpPr>
        <p:spPr>
          <a:xfrm>
            <a:off x="2057013" y="5026496"/>
            <a:ext cx="84206" cy="95619"/>
          </a:xfrm>
          <a:prstGeom prst="ellipse">
            <a:avLst/>
          </a:prstGeom>
          <a:solidFill>
            <a:srgbClr val="A8B2C9"/>
          </a:solidFill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38497030-CC73-584E-7C8A-6935EA1845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8213929 w 12192000"/>
              <a:gd name="connsiteY0" fmla="*/ 5082787 h 6858000"/>
              <a:gd name="connsiteX1" fmla="*/ 8028669 w 12192000"/>
              <a:gd name="connsiteY1" fmla="*/ 5268047 h 6858000"/>
              <a:gd name="connsiteX2" fmla="*/ 8028669 w 12192000"/>
              <a:gd name="connsiteY2" fmla="*/ 6009064 h 6858000"/>
              <a:gd name="connsiteX3" fmla="*/ 8213929 w 12192000"/>
              <a:gd name="connsiteY3" fmla="*/ 6194324 h 6858000"/>
              <a:gd name="connsiteX4" fmla="*/ 11478464 w 12192000"/>
              <a:gd name="connsiteY4" fmla="*/ 6194324 h 6858000"/>
              <a:gd name="connsiteX5" fmla="*/ 11663724 w 12192000"/>
              <a:gd name="connsiteY5" fmla="*/ 6009064 h 6858000"/>
              <a:gd name="connsiteX6" fmla="*/ 11663724 w 12192000"/>
              <a:gd name="connsiteY6" fmla="*/ 5268047 h 6858000"/>
              <a:gd name="connsiteX7" fmla="*/ 11478464 w 12192000"/>
              <a:gd name="connsiteY7" fmla="*/ 5082787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8213929" y="5082787"/>
                </a:moveTo>
                <a:cubicBezTo>
                  <a:pt x="8111613" y="5082787"/>
                  <a:pt x="8028669" y="5165731"/>
                  <a:pt x="8028669" y="5268047"/>
                </a:cubicBezTo>
                <a:lnTo>
                  <a:pt x="8028669" y="6009064"/>
                </a:lnTo>
                <a:cubicBezTo>
                  <a:pt x="8028669" y="6111380"/>
                  <a:pt x="8111613" y="6194324"/>
                  <a:pt x="8213929" y="6194324"/>
                </a:cubicBezTo>
                <a:lnTo>
                  <a:pt x="11478464" y="6194324"/>
                </a:lnTo>
                <a:cubicBezTo>
                  <a:pt x="11580780" y="6194324"/>
                  <a:pt x="11663724" y="6111380"/>
                  <a:pt x="11663724" y="6009064"/>
                </a:cubicBezTo>
                <a:lnTo>
                  <a:pt x="11663724" y="5268047"/>
                </a:lnTo>
                <a:cubicBezTo>
                  <a:pt x="11663724" y="5165731"/>
                  <a:pt x="11580780" y="5082787"/>
                  <a:pt x="11478464" y="5082787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61543D4-5822-EA5F-40BA-D8EFAA400F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8669" y="1527395"/>
            <a:ext cx="3635055" cy="2804403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878CB1B-E9DD-58A7-F613-D59EB5C17989}"/>
              </a:ext>
            </a:extLst>
          </p:cNvPr>
          <p:cNvCxnSpPr/>
          <p:nvPr/>
        </p:nvCxnSpPr>
        <p:spPr>
          <a:xfrm flipH="1">
            <a:off x="9846196" y="4354660"/>
            <a:ext cx="1" cy="679456"/>
          </a:xfrm>
          <a:prstGeom prst="line">
            <a:avLst/>
          </a:prstGeom>
          <a:ln w="19050"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F6E80493-EF20-EC24-9891-E12A883B598F}"/>
              </a:ext>
            </a:extLst>
          </p:cNvPr>
          <p:cNvSpPr/>
          <p:nvPr/>
        </p:nvSpPr>
        <p:spPr>
          <a:xfrm>
            <a:off x="9800476" y="5026496"/>
            <a:ext cx="84206" cy="95619"/>
          </a:xfrm>
          <a:prstGeom prst="ellipse">
            <a:avLst/>
          </a:prstGeom>
          <a:solidFill>
            <a:srgbClr val="A8B2C9"/>
          </a:solidFill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99341E-0AF8-81B5-D5E4-BB7A4DF93BBC}"/>
              </a:ext>
            </a:extLst>
          </p:cNvPr>
          <p:cNvSpPr txBox="1"/>
          <p:nvPr/>
        </p:nvSpPr>
        <p:spPr>
          <a:xfrm>
            <a:off x="9206456" y="5307124"/>
            <a:ext cx="13115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예측시점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풍력 발전량을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예측하는 모델</a:t>
            </a:r>
          </a:p>
        </p:txBody>
      </p:sp>
    </p:spTree>
    <p:extLst>
      <p:ext uri="{BB962C8B-B14F-4D97-AF65-F5344CB8AC3E}">
        <p14:creationId xmlns:p14="http://schemas.microsoft.com/office/powerpoint/2010/main" val="34264886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81EC73-8D87-40A1-7909-0FC1E01CB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22" y="136893"/>
            <a:ext cx="11476715" cy="6157494"/>
          </a:xfrm>
          <a:prstGeom prst="rect">
            <a:avLst/>
          </a:prstGeom>
        </p:spPr>
      </p:pic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27A7239-1F5E-A830-A542-A21CB92053F4}"/>
              </a:ext>
            </a:extLst>
          </p:cNvPr>
          <p:cNvSpPr/>
          <p:nvPr/>
        </p:nvSpPr>
        <p:spPr>
          <a:xfrm>
            <a:off x="2" y="0"/>
            <a:ext cx="12191999" cy="6858000"/>
          </a:xfrm>
          <a:custGeom>
            <a:avLst/>
            <a:gdLst>
              <a:gd name="connsiteX0" fmla="*/ 437384 w 12191999"/>
              <a:gd name="connsiteY0" fmla="*/ 4377754 h 6858000"/>
              <a:gd name="connsiteX1" fmla="*/ 324025 w 12191999"/>
              <a:gd name="connsiteY1" fmla="*/ 4491113 h 6858000"/>
              <a:gd name="connsiteX2" fmla="*/ 324025 w 12191999"/>
              <a:gd name="connsiteY2" fmla="*/ 4508121 h 6858000"/>
              <a:gd name="connsiteX3" fmla="*/ 437384 w 12191999"/>
              <a:gd name="connsiteY3" fmla="*/ 4621480 h 6858000"/>
              <a:gd name="connsiteX4" fmla="*/ 1178230 w 12191999"/>
              <a:gd name="connsiteY4" fmla="*/ 4621480 h 6858000"/>
              <a:gd name="connsiteX5" fmla="*/ 1291589 w 12191999"/>
              <a:gd name="connsiteY5" fmla="*/ 4508121 h 6858000"/>
              <a:gd name="connsiteX6" fmla="*/ 1291589 w 12191999"/>
              <a:gd name="connsiteY6" fmla="*/ 4491113 h 6858000"/>
              <a:gd name="connsiteX7" fmla="*/ 1178230 w 12191999"/>
              <a:gd name="connsiteY7" fmla="*/ 4377754 h 6858000"/>
              <a:gd name="connsiteX8" fmla="*/ 437384 w 12191999"/>
              <a:gd name="connsiteY8" fmla="*/ 3355201 h 6858000"/>
              <a:gd name="connsiteX9" fmla="*/ 324025 w 12191999"/>
              <a:gd name="connsiteY9" fmla="*/ 3468559 h 6858000"/>
              <a:gd name="connsiteX10" fmla="*/ 324025 w 12191999"/>
              <a:gd name="connsiteY10" fmla="*/ 3485567 h 6858000"/>
              <a:gd name="connsiteX11" fmla="*/ 437384 w 12191999"/>
              <a:gd name="connsiteY11" fmla="*/ 3598926 h 6858000"/>
              <a:gd name="connsiteX12" fmla="*/ 1178230 w 12191999"/>
              <a:gd name="connsiteY12" fmla="*/ 3598926 h 6858000"/>
              <a:gd name="connsiteX13" fmla="*/ 1291589 w 12191999"/>
              <a:gd name="connsiteY13" fmla="*/ 3485567 h 6858000"/>
              <a:gd name="connsiteX14" fmla="*/ 1291589 w 12191999"/>
              <a:gd name="connsiteY14" fmla="*/ 3468559 h 6858000"/>
              <a:gd name="connsiteX15" fmla="*/ 1178230 w 12191999"/>
              <a:gd name="connsiteY15" fmla="*/ 3355201 h 6858000"/>
              <a:gd name="connsiteX16" fmla="*/ 437385 w 12191999"/>
              <a:gd name="connsiteY16" fmla="*/ 270624 h 6858000"/>
              <a:gd name="connsiteX17" fmla="*/ 324026 w 12191999"/>
              <a:gd name="connsiteY17" fmla="*/ 383983 h 6858000"/>
              <a:gd name="connsiteX18" fmla="*/ 324026 w 12191999"/>
              <a:gd name="connsiteY18" fmla="*/ 400991 h 6858000"/>
              <a:gd name="connsiteX19" fmla="*/ 437385 w 12191999"/>
              <a:gd name="connsiteY19" fmla="*/ 514350 h 6858000"/>
              <a:gd name="connsiteX20" fmla="*/ 1178231 w 12191999"/>
              <a:gd name="connsiteY20" fmla="*/ 514350 h 6858000"/>
              <a:gd name="connsiteX21" fmla="*/ 1291590 w 12191999"/>
              <a:gd name="connsiteY21" fmla="*/ 400991 h 6858000"/>
              <a:gd name="connsiteX22" fmla="*/ 1291590 w 12191999"/>
              <a:gd name="connsiteY22" fmla="*/ 383983 h 6858000"/>
              <a:gd name="connsiteX23" fmla="*/ 1178231 w 12191999"/>
              <a:gd name="connsiteY23" fmla="*/ 270624 h 6858000"/>
              <a:gd name="connsiteX24" fmla="*/ 0 w 12191999"/>
              <a:gd name="connsiteY24" fmla="*/ 0 h 6858000"/>
              <a:gd name="connsiteX25" fmla="*/ 12191999 w 12191999"/>
              <a:gd name="connsiteY25" fmla="*/ 0 h 6858000"/>
              <a:gd name="connsiteX26" fmla="*/ 12191999 w 12191999"/>
              <a:gd name="connsiteY26" fmla="*/ 6858000 h 6858000"/>
              <a:gd name="connsiteX27" fmla="*/ 0 w 12191999"/>
              <a:gd name="connsiteY2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1999" h="6858000">
                <a:moveTo>
                  <a:pt x="437384" y="4377754"/>
                </a:moveTo>
                <a:cubicBezTo>
                  <a:pt x="374778" y="4377754"/>
                  <a:pt x="324025" y="4428507"/>
                  <a:pt x="324025" y="4491113"/>
                </a:cubicBezTo>
                <a:lnTo>
                  <a:pt x="324025" y="4508121"/>
                </a:lnTo>
                <a:cubicBezTo>
                  <a:pt x="324025" y="4570727"/>
                  <a:pt x="374778" y="4621480"/>
                  <a:pt x="437384" y="4621480"/>
                </a:cubicBezTo>
                <a:lnTo>
                  <a:pt x="1178230" y="4621480"/>
                </a:lnTo>
                <a:cubicBezTo>
                  <a:pt x="1240836" y="4621480"/>
                  <a:pt x="1291589" y="4570727"/>
                  <a:pt x="1291589" y="4508121"/>
                </a:cubicBezTo>
                <a:lnTo>
                  <a:pt x="1291589" y="4491113"/>
                </a:lnTo>
                <a:cubicBezTo>
                  <a:pt x="1291589" y="4428507"/>
                  <a:pt x="1240836" y="4377754"/>
                  <a:pt x="1178230" y="4377754"/>
                </a:cubicBezTo>
                <a:close/>
                <a:moveTo>
                  <a:pt x="437384" y="3355201"/>
                </a:moveTo>
                <a:cubicBezTo>
                  <a:pt x="374778" y="3355201"/>
                  <a:pt x="324025" y="3405953"/>
                  <a:pt x="324025" y="3468559"/>
                </a:cubicBezTo>
                <a:lnTo>
                  <a:pt x="324025" y="3485567"/>
                </a:lnTo>
                <a:cubicBezTo>
                  <a:pt x="324025" y="3548173"/>
                  <a:pt x="374778" y="3598926"/>
                  <a:pt x="437384" y="3598926"/>
                </a:cubicBezTo>
                <a:lnTo>
                  <a:pt x="1178230" y="3598926"/>
                </a:lnTo>
                <a:cubicBezTo>
                  <a:pt x="1240836" y="3598926"/>
                  <a:pt x="1291589" y="3548173"/>
                  <a:pt x="1291589" y="3485567"/>
                </a:cubicBezTo>
                <a:lnTo>
                  <a:pt x="1291589" y="3468559"/>
                </a:lnTo>
                <a:cubicBezTo>
                  <a:pt x="1291589" y="3405953"/>
                  <a:pt x="1240836" y="3355201"/>
                  <a:pt x="1178230" y="3355201"/>
                </a:cubicBezTo>
                <a:close/>
                <a:moveTo>
                  <a:pt x="437385" y="270624"/>
                </a:moveTo>
                <a:cubicBezTo>
                  <a:pt x="374779" y="270624"/>
                  <a:pt x="324026" y="321377"/>
                  <a:pt x="324026" y="383983"/>
                </a:cubicBezTo>
                <a:lnTo>
                  <a:pt x="324026" y="400991"/>
                </a:lnTo>
                <a:cubicBezTo>
                  <a:pt x="324026" y="463597"/>
                  <a:pt x="374779" y="514350"/>
                  <a:pt x="437385" y="514350"/>
                </a:cubicBezTo>
                <a:lnTo>
                  <a:pt x="1178231" y="514350"/>
                </a:lnTo>
                <a:cubicBezTo>
                  <a:pt x="1240837" y="514350"/>
                  <a:pt x="1291590" y="463597"/>
                  <a:pt x="1291590" y="400991"/>
                </a:cubicBezTo>
                <a:lnTo>
                  <a:pt x="1291590" y="383983"/>
                </a:lnTo>
                <a:cubicBezTo>
                  <a:pt x="1291590" y="321377"/>
                  <a:pt x="1240837" y="270624"/>
                  <a:pt x="1178231" y="270624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EB297C2A-780E-8AE5-2327-6DDD182A9B84}"/>
              </a:ext>
            </a:extLst>
          </p:cNvPr>
          <p:cNvCxnSpPr>
            <a:cxnSpLocks/>
            <a:endCxn id="21" idx="22"/>
          </p:cNvCxnSpPr>
          <p:nvPr/>
        </p:nvCxnSpPr>
        <p:spPr>
          <a:xfrm flipH="1">
            <a:off x="1291592" y="383983"/>
            <a:ext cx="1126488" cy="0"/>
          </a:xfrm>
          <a:prstGeom prst="straightConnector1">
            <a:avLst/>
          </a:prstGeom>
          <a:ln>
            <a:solidFill>
              <a:srgbClr val="A8B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7808B92-FB45-C18A-4BC6-DE146E25BFF2}"/>
              </a:ext>
            </a:extLst>
          </p:cNvPr>
          <p:cNvSpPr/>
          <p:nvPr/>
        </p:nvSpPr>
        <p:spPr>
          <a:xfrm>
            <a:off x="2425854" y="257069"/>
            <a:ext cx="9183554" cy="767968"/>
          </a:xfrm>
          <a:prstGeom prst="rect">
            <a:avLst/>
          </a:prstGeom>
          <a:solidFill>
            <a:srgbClr val="E5E9EF"/>
          </a:solidFill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B768DD96-2A7C-A5E2-DF2F-A1EE6B95B1A8}"/>
              </a:ext>
            </a:extLst>
          </p:cNvPr>
          <p:cNvCxnSpPr/>
          <p:nvPr/>
        </p:nvCxnSpPr>
        <p:spPr>
          <a:xfrm>
            <a:off x="2463124" y="597977"/>
            <a:ext cx="17373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CE4F066-AB57-0F52-2D45-52792F09BABF}"/>
              </a:ext>
            </a:extLst>
          </p:cNvPr>
          <p:cNvSpPr txBox="1"/>
          <p:nvPr/>
        </p:nvSpPr>
        <p:spPr>
          <a:xfrm>
            <a:off x="2455350" y="290200"/>
            <a:ext cx="1770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2">
                    <a:lumMod val="10000"/>
                  </a:schemeClr>
                </a:solidFill>
              </a:rPr>
              <a:t>풍력 발전량 데이터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B2EEEA4-77DC-6E93-166D-0C31BC319E10}"/>
              </a:ext>
            </a:extLst>
          </p:cNvPr>
          <p:cNvSpPr txBox="1"/>
          <p:nvPr/>
        </p:nvSpPr>
        <p:spPr>
          <a:xfrm>
            <a:off x="2525323" y="698894"/>
            <a:ext cx="41825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주최측에서 제공한 풍력 발전량 데이터를 사용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.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E1C4C8AA-C47C-0D85-F97F-02B9DBAF3A4E}"/>
              </a:ext>
            </a:extLst>
          </p:cNvPr>
          <p:cNvCxnSpPr>
            <a:cxnSpLocks/>
          </p:cNvCxnSpPr>
          <p:nvPr/>
        </p:nvCxnSpPr>
        <p:spPr>
          <a:xfrm flipH="1">
            <a:off x="1291592" y="3476626"/>
            <a:ext cx="1126488" cy="0"/>
          </a:xfrm>
          <a:prstGeom prst="straightConnector1">
            <a:avLst/>
          </a:prstGeom>
          <a:ln>
            <a:solidFill>
              <a:srgbClr val="A8B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C705CD7-452B-46D8-F0CA-44A574879B07}"/>
              </a:ext>
            </a:extLst>
          </p:cNvPr>
          <p:cNvSpPr/>
          <p:nvPr/>
        </p:nvSpPr>
        <p:spPr>
          <a:xfrm>
            <a:off x="2425854" y="3349712"/>
            <a:ext cx="9183554" cy="767968"/>
          </a:xfrm>
          <a:prstGeom prst="rect">
            <a:avLst/>
          </a:prstGeom>
          <a:solidFill>
            <a:srgbClr val="E5E9EF"/>
          </a:solidFill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FB392112-9200-B791-C963-BE73B9AD87D6}"/>
              </a:ext>
            </a:extLst>
          </p:cNvPr>
          <p:cNvCxnSpPr/>
          <p:nvPr/>
        </p:nvCxnSpPr>
        <p:spPr>
          <a:xfrm>
            <a:off x="2463124" y="3690620"/>
            <a:ext cx="17373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1AF2279-4215-0221-E954-9BA2C076F08C}"/>
              </a:ext>
            </a:extLst>
          </p:cNvPr>
          <p:cNvSpPr txBox="1"/>
          <p:nvPr/>
        </p:nvSpPr>
        <p:spPr>
          <a:xfrm>
            <a:off x="2455350" y="3382843"/>
            <a:ext cx="113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2">
                    <a:lumMod val="10000"/>
                  </a:schemeClr>
                </a:solidFill>
              </a:rPr>
              <a:t>관측 데이터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9D0E4B3-C332-A1D9-A4BB-6A94AAB16FCE}"/>
              </a:ext>
            </a:extLst>
          </p:cNvPr>
          <p:cNvSpPr txBox="1"/>
          <p:nvPr/>
        </p:nvSpPr>
        <p:spPr>
          <a:xfrm>
            <a:off x="2525323" y="3791537"/>
            <a:ext cx="5378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주최측에서 제공한 풍향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풍속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기온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습도 관측 데이터를 사용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.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FF27CEE-1120-98B7-4DF3-ED2EF738FF99}"/>
              </a:ext>
            </a:extLst>
          </p:cNvPr>
          <p:cNvCxnSpPr>
            <a:cxnSpLocks/>
          </p:cNvCxnSpPr>
          <p:nvPr/>
        </p:nvCxnSpPr>
        <p:spPr>
          <a:xfrm flipH="1">
            <a:off x="1283818" y="4490173"/>
            <a:ext cx="1126488" cy="0"/>
          </a:xfrm>
          <a:prstGeom prst="straightConnector1">
            <a:avLst/>
          </a:prstGeom>
          <a:ln>
            <a:solidFill>
              <a:srgbClr val="A8B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E7A4DCE-4F35-3686-3EEC-C1A11E1B91E2}"/>
              </a:ext>
            </a:extLst>
          </p:cNvPr>
          <p:cNvSpPr/>
          <p:nvPr/>
        </p:nvSpPr>
        <p:spPr>
          <a:xfrm>
            <a:off x="2418080" y="4363259"/>
            <a:ext cx="9183554" cy="767968"/>
          </a:xfrm>
          <a:prstGeom prst="rect">
            <a:avLst/>
          </a:prstGeom>
          <a:solidFill>
            <a:srgbClr val="E5E9EF"/>
          </a:solidFill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8969D0EA-6CF2-0311-6398-F1E9ACF034B8}"/>
              </a:ext>
            </a:extLst>
          </p:cNvPr>
          <p:cNvCxnSpPr/>
          <p:nvPr/>
        </p:nvCxnSpPr>
        <p:spPr>
          <a:xfrm>
            <a:off x="2455350" y="4704167"/>
            <a:ext cx="17373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20E2C0F-ECEC-3A0C-AB12-5F5417C8836E}"/>
              </a:ext>
            </a:extLst>
          </p:cNvPr>
          <p:cNvSpPr txBox="1"/>
          <p:nvPr/>
        </p:nvSpPr>
        <p:spPr>
          <a:xfrm>
            <a:off x="2447576" y="4396390"/>
            <a:ext cx="113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2">
                    <a:lumMod val="10000"/>
                  </a:schemeClr>
                </a:solidFill>
              </a:rPr>
              <a:t>예보 데이터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A103C3B-529B-2485-A23E-0F40AC1FE9A5}"/>
              </a:ext>
            </a:extLst>
          </p:cNvPr>
          <p:cNvSpPr txBox="1"/>
          <p:nvPr/>
        </p:nvSpPr>
        <p:spPr>
          <a:xfrm>
            <a:off x="2517549" y="4805084"/>
            <a:ext cx="5378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주최측에서 제공한 풍향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풍속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기온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습도 예보 데이터를 사용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87643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81EC73-8D87-40A1-7909-0FC1E01CB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22" y="136893"/>
            <a:ext cx="11476715" cy="6157494"/>
          </a:xfrm>
          <a:prstGeom prst="rect">
            <a:avLst/>
          </a:prstGeom>
        </p:spPr>
      </p:pic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B8F352C4-4D2D-C1BB-CF84-9B0E6C871A0E}"/>
              </a:ext>
            </a:extLst>
          </p:cNvPr>
          <p:cNvSpPr/>
          <p:nvPr/>
        </p:nvSpPr>
        <p:spPr>
          <a:xfrm>
            <a:off x="-3904" y="2"/>
            <a:ext cx="12191999" cy="6857998"/>
          </a:xfrm>
          <a:custGeom>
            <a:avLst/>
            <a:gdLst>
              <a:gd name="connsiteX0" fmla="*/ 431136 w 12191999"/>
              <a:gd name="connsiteY0" fmla="*/ 1299297 h 6857998"/>
              <a:gd name="connsiteX1" fmla="*/ 317776 w 12191999"/>
              <a:gd name="connsiteY1" fmla="*/ 1412656 h 6857998"/>
              <a:gd name="connsiteX2" fmla="*/ 317776 w 12191999"/>
              <a:gd name="connsiteY2" fmla="*/ 1429664 h 6857998"/>
              <a:gd name="connsiteX3" fmla="*/ 431136 w 12191999"/>
              <a:gd name="connsiteY3" fmla="*/ 1543023 h 6857998"/>
              <a:gd name="connsiteX4" fmla="*/ 1171982 w 12191999"/>
              <a:gd name="connsiteY4" fmla="*/ 1543023 h 6857998"/>
              <a:gd name="connsiteX5" fmla="*/ 1285341 w 12191999"/>
              <a:gd name="connsiteY5" fmla="*/ 1429664 h 6857998"/>
              <a:gd name="connsiteX6" fmla="*/ 1285341 w 12191999"/>
              <a:gd name="connsiteY6" fmla="*/ 1412656 h 6857998"/>
              <a:gd name="connsiteX7" fmla="*/ 1171982 w 12191999"/>
              <a:gd name="connsiteY7" fmla="*/ 1299297 h 6857998"/>
              <a:gd name="connsiteX8" fmla="*/ 1720973 w 12191999"/>
              <a:gd name="connsiteY8" fmla="*/ 1298116 h 6857998"/>
              <a:gd name="connsiteX9" fmla="*/ 1607614 w 12191999"/>
              <a:gd name="connsiteY9" fmla="*/ 1411475 h 6857998"/>
              <a:gd name="connsiteX10" fmla="*/ 1607614 w 12191999"/>
              <a:gd name="connsiteY10" fmla="*/ 1428483 h 6857998"/>
              <a:gd name="connsiteX11" fmla="*/ 1720973 w 12191999"/>
              <a:gd name="connsiteY11" fmla="*/ 1541842 h 6857998"/>
              <a:gd name="connsiteX12" fmla="*/ 2461820 w 12191999"/>
              <a:gd name="connsiteY12" fmla="*/ 1541842 h 6857998"/>
              <a:gd name="connsiteX13" fmla="*/ 2575179 w 12191999"/>
              <a:gd name="connsiteY13" fmla="*/ 1428483 h 6857998"/>
              <a:gd name="connsiteX14" fmla="*/ 2575179 w 12191999"/>
              <a:gd name="connsiteY14" fmla="*/ 1411475 h 6857998"/>
              <a:gd name="connsiteX15" fmla="*/ 2461820 w 12191999"/>
              <a:gd name="connsiteY15" fmla="*/ 1298116 h 6857998"/>
              <a:gd name="connsiteX16" fmla="*/ 431136 w 12191999"/>
              <a:gd name="connsiteY16" fmla="*/ 796286 h 6857998"/>
              <a:gd name="connsiteX17" fmla="*/ 317777 w 12191999"/>
              <a:gd name="connsiteY17" fmla="*/ 909645 h 6857998"/>
              <a:gd name="connsiteX18" fmla="*/ 317777 w 12191999"/>
              <a:gd name="connsiteY18" fmla="*/ 926653 h 6857998"/>
              <a:gd name="connsiteX19" fmla="*/ 431136 w 12191999"/>
              <a:gd name="connsiteY19" fmla="*/ 1040012 h 6857998"/>
              <a:gd name="connsiteX20" fmla="*/ 1171982 w 12191999"/>
              <a:gd name="connsiteY20" fmla="*/ 1040012 h 6857998"/>
              <a:gd name="connsiteX21" fmla="*/ 1285341 w 12191999"/>
              <a:gd name="connsiteY21" fmla="*/ 926653 h 6857998"/>
              <a:gd name="connsiteX22" fmla="*/ 1285341 w 12191999"/>
              <a:gd name="connsiteY22" fmla="*/ 909645 h 6857998"/>
              <a:gd name="connsiteX23" fmla="*/ 1171982 w 12191999"/>
              <a:gd name="connsiteY23" fmla="*/ 796286 h 6857998"/>
              <a:gd name="connsiteX24" fmla="*/ 1746855 w 12191999"/>
              <a:gd name="connsiteY24" fmla="*/ 796286 h 6857998"/>
              <a:gd name="connsiteX25" fmla="*/ 1633496 w 12191999"/>
              <a:gd name="connsiteY25" fmla="*/ 909645 h 6857998"/>
              <a:gd name="connsiteX26" fmla="*/ 1633496 w 12191999"/>
              <a:gd name="connsiteY26" fmla="*/ 926653 h 6857998"/>
              <a:gd name="connsiteX27" fmla="*/ 1746855 w 12191999"/>
              <a:gd name="connsiteY27" fmla="*/ 1040012 h 6857998"/>
              <a:gd name="connsiteX28" fmla="*/ 2487701 w 12191999"/>
              <a:gd name="connsiteY28" fmla="*/ 1040012 h 6857998"/>
              <a:gd name="connsiteX29" fmla="*/ 2601060 w 12191999"/>
              <a:gd name="connsiteY29" fmla="*/ 926653 h 6857998"/>
              <a:gd name="connsiteX30" fmla="*/ 2601060 w 12191999"/>
              <a:gd name="connsiteY30" fmla="*/ 909645 h 6857998"/>
              <a:gd name="connsiteX31" fmla="*/ 2487701 w 12191999"/>
              <a:gd name="connsiteY31" fmla="*/ 796286 h 6857998"/>
              <a:gd name="connsiteX32" fmla="*/ 1746856 w 12191999"/>
              <a:gd name="connsiteY32" fmla="*/ 267874 h 6857998"/>
              <a:gd name="connsiteX33" fmla="*/ 1633497 w 12191999"/>
              <a:gd name="connsiteY33" fmla="*/ 381233 h 6857998"/>
              <a:gd name="connsiteX34" fmla="*/ 1633497 w 12191999"/>
              <a:gd name="connsiteY34" fmla="*/ 398242 h 6857998"/>
              <a:gd name="connsiteX35" fmla="*/ 1746856 w 12191999"/>
              <a:gd name="connsiteY35" fmla="*/ 511600 h 6857998"/>
              <a:gd name="connsiteX36" fmla="*/ 2487702 w 12191999"/>
              <a:gd name="connsiteY36" fmla="*/ 511600 h 6857998"/>
              <a:gd name="connsiteX37" fmla="*/ 2601061 w 12191999"/>
              <a:gd name="connsiteY37" fmla="*/ 398242 h 6857998"/>
              <a:gd name="connsiteX38" fmla="*/ 2601061 w 12191999"/>
              <a:gd name="connsiteY38" fmla="*/ 381233 h 6857998"/>
              <a:gd name="connsiteX39" fmla="*/ 2487702 w 12191999"/>
              <a:gd name="connsiteY39" fmla="*/ 267874 h 6857998"/>
              <a:gd name="connsiteX40" fmla="*/ 0 w 12191999"/>
              <a:gd name="connsiteY40" fmla="*/ 0 h 6857998"/>
              <a:gd name="connsiteX41" fmla="*/ 12191999 w 12191999"/>
              <a:gd name="connsiteY41" fmla="*/ 0 h 6857998"/>
              <a:gd name="connsiteX42" fmla="*/ 12191999 w 12191999"/>
              <a:gd name="connsiteY42" fmla="*/ 6857998 h 6857998"/>
              <a:gd name="connsiteX43" fmla="*/ 0 w 12191999"/>
              <a:gd name="connsiteY4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2191999" h="6857998">
                <a:moveTo>
                  <a:pt x="431136" y="1299297"/>
                </a:moveTo>
                <a:cubicBezTo>
                  <a:pt x="368530" y="1299297"/>
                  <a:pt x="317776" y="1350050"/>
                  <a:pt x="317776" y="1412656"/>
                </a:cubicBezTo>
                <a:lnTo>
                  <a:pt x="317776" y="1429664"/>
                </a:lnTo>
                <a:cubicBezTo>
                  <a:pt x="317776" y="1492270"/>
                  <a:pt x="368530" y="1543023"/>
                  <a:pt x="431136" y="1543023"/>
                </a:cubicBezTo>
                <a:lnTo>
                  <a:pt x="1171982" y="1543023"/>
                </a:lnTo>
                <a:cubicBezTo>
                  <a:pt x="1234588" y="1543023"/>
                  <a:pt x="1285341" y="1492270"/>
                  <a:pt x="1285341" y="1429664"/>
                </a:cubicBezTo>
                <a:lnTo>
                  <a:pt x="1285341" y="1412656"/>
                </a:lnTo>
                <a:cubicBezTo>
                  <a:pt x="1285341" y="1350050"/>
                  <a:pt x="1234588" y="1299297"/>
                  <a:pt x="1171982" y="1299297"/>
                </a:cubicBezTo>
                <a:close/>
                <a:moveTo>
                  <a:pt x="1720973" y="1298116"/>
                </a:moveTo>
                <a:cubicBezTo>
                  <a:pt x="1658367" y="1298116"/>
                  <a:pt x="1607614" y="1348869"/>
                  <a:pt x="1607614" y="1411475"/>
                </a:cubicBezTo>
                <a:lnTo>
                  <a:pt x="1607614" y="1428483"/>
                </a:lnTo>
                <a:cubicBezTo>
                  <a:pt x="1607614" y="1491089"/>
                  <a:pt x="1658367" y="1541842"/>
                  <a:pt x="1720973" y="1541842"/>
                </a:cubicBezTo>
                <a:lnTo>
                  <a:pt x="2461820" y="1541842"/>
                </a:lnTo>
                <a:cubicBezTo>
                  <a:pt x="2524425" y="1541842"/>
                  <a:pt x="2575179" y="1491089"/>
                  <a:pt x="2575179" y="1428483"/>
                </a:cubicBezTo>
                <a:lnTo>
                  <a:pt x="2575179" y="1411475"/>
                </a:lnTo>
                <a:cubicBezTo>
                  <a:pt x="2575179" y="1348869"/>
                  <a:pt x="2524425" y="1298116"/>
                  <a:pt x="2461820" y="1298116"/>
                </a:cubicBezTo>
                <a:close/>
                <a:moveTo>
                  <a:pt x="431136" y="796286"/>
                </a:moveTo>
                <a:cubicBezTo>
                  <a:pt x="368530" y="796286"/>
                  <a:pt x="317777" y="847039"/>
                  <a:pt x="317777" y="909645"/>
                </a:cubicBezTo>
                <a:lnTo>
                  <a:pt x="317777" y="926653"/>
                </a:lnTo>
                <a:cubicBezTo>
                  <a:pt x="317777" y="989259"/>
                  <a:pt x="368530" y="1040012"/>
                  <a:pt x="431136" y="1040012"/>
                </a:cubicBezTo>
                <a:lnTo>
                  <a:pt x="1171982" y="1040012"/>
                </a:lnTo>
                <a:cubicBezTo>
                  <a:pt x="1234588" y="1040012"/>
                  <a:pt x="1285341" y="989259"/>
                  <a:pt x="1285341" y="926653"/>
                </a:cubicBezTo>
                <a:lnTo>
                  <a:pt x="1285341" y="909645"/>
                </a:lnTo>
                <a:cubicBezTo>
                  <a:pt x="1285341" y="847039"/>
                  <a:pt x="1234588" y="796286"/>
                  <a:pt x="1171982" y="796286"/>
                </a:cubicBezTo>
                <a:close/>
                <a:moveTo>
                  <a:pt x="1746855" y="796286"/>
                </a:moveTo>
                <a:cubicBezTo>
                  <a:pt x="1684249" y="796286"/>
                  <a:pt x="1633496" y="847039"/>
                  <a:pt x="1633496" y="909645"/>
                </a:cubicBezTo>
                <a:lnTo>
                  <a:pt x="1633496" y="926653"/>
                </a:lnTo>
                <a:cubicBezTo>
                  <a:pt x="1633496" y="989259"/>
                  <a:pt x="1684249" y="1040012"/>
                  <a:pt x="1746855" y="1040012"/>
                </a:cubicBezTo>
                <a:lnTo>
                  <a:pt x="2487701" y="1040012"/>
                </a:lnTo>
                <a:cubicBezTo>
                  <a:pt x="2550307" y="1040012"/>
                  <a:pt x="2601060" y="989259"/>
                  <a:pt x="2601060" y="926653"/>
                </a:cubicBezTo>
                <a:lnTo>
                  <a:pt x="2601060" y="909645"/>
                </a:lnTo>
                <a:cubicBezTo>
                  <a:pt x="2601060" y="847039"/>
                  <a:pt x="2550307" y="796286"/>
                  <a:pt x="2487701" y="796286"/>
                </a:cubicBezTo>
                <a:close/>
                <a:moveTo>
                  <a:pt x="1746856" y="267874"/>
                </a:moveTo>
                <a:cubicBezTo>
                  <a:pt x="1684250" y="267874"/>
                  <a:pt x="1633497" y="318627"/>
                  <a:pt x="1633497" y="381233"/>
                </a:cubicBezTo>
                <a:lnTo>
                  <a:pt x="1633497" y="398242"/>
                </a:lnTo>
                <a:cubicBezTo>
                  <a:pt x="1633497" y="460847"/>
                  <a:pt x="1684250" y="511600"/>
                  <a:pt x="1746856" y="511600"/>
                </a:cubicBezTo>
                <a:lnTo>
                  <a:pt x="2487702" y="511600"/>
                </a:lnTo>
                <a:cubicBezTo>
                  <a:pt x="2550308" y="511600"/>
                  <a:pt x="2601061" y="460847"/>
                  <a:pt x="2601061" y="398242"/>
                </a:cubicBezTo>
                <a:lnTo>
                  <a:pt x="2601061" y="381233"/>
                </a:lnTo>
                <a:cubicBezTo>
                  <a:pt x="2601061" y="318627"/>
                  <a:pt x="2550308" y="267874"/>
                  <a:pt x="2487702" y="267874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8"/>
                </a:lnTo>
                <a:lnTo>
                  <a:pt x="0" y="6857998"/>
                </a:lnTo>
                <a:close/>
              </a:path>
            </a:pathLst>
          </a:custGeom>
          <a:solidFill>
            <a:schemeClr val="tx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5639F0A-AA16-8D48-3A02-57EB1473FF97}"/>
              </a:ext>
            </a:extLst>
          </p:cNvPr>
          <p:cNvCxnSpPr>
            <a:cxnSpLocks/>
          </p:cNvCxnSpPr>
          <p:nvPr/>
        </p:nvCxnSpPr>
        <p:spPr>
          <a:xfrm flipV="1">
            <a:off x="797814" y="1533263"/>
            <a:ext cx="0" cy="269597"/>
          </a:xfrm>
          <a:prstGeom prst="straightConnector1">
            <a:avLst/>
          </a:prstGeom>
          <a:ln>
            <a:solidFill>
              <a:srgbClr val="A8B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9D12455-37F5-BD76-B364-E7E8F3786BE6}"/>
              </a:ext>
            </a:extLst>
          </p:cNvPr>
          <p:cNvSpPr/>
          <p:nvPr/>
        </p:nvSpPr>
        <p:spPr>
          <a:xfrm>
            <a:off x="4138157" y="125640"/>
            <a:ext cx="7574280" cy="1231135"/>
          </a:xfrm>
          <a:prstGeom prst="rect">
            <a:avLst/>
          </a:prstGeom>
          <a:solidFill>
            <a:srgbClr val="E5E9EF"/>
          </a:solidFill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BA6DA62-6414-1DF2-17E0-45E53882AE7D}"/>
              </a:ext>
            </a:extLst>
          </p:cNvPr>
          <p:cNvSpPr/>
          <p:nvPr/>
        </p:nvSpPr>
        <p:spPr>
          <a:xfrm>
            <a:off x="4138157" y="1463591"/>
            <a:ext cx="7574280" cy="1079068"/>
          </a:xfrm>
          <a:prstGeom prst="rect">
            <a:avLst/>
          </a:prstGeom>
          <a:solidFill>
            <a:srgbClr val="E5E9EF"/>
          </a:solidFill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B756769-B5E5-53D5-D070-4F5888809E9C}"/>
              </a:ext>
            </a:extLst>
          </p:cNvPr>
          <p:cNvSpPr/>
          <p:nvPr/>
        </p:nvSpPr>
        <p:spPr>
          <a:xfrm>
            <a:off x="4138157" y="4364047"/>
            <a:ext cx="7574280" cy="1427890"/>
          </a:xfrm>
          <a:prstGeom prst="rect">
            <a:avLst/>
          </a:prstGeom>
          <a:solidFill>
            <a:srgbClr val="E5E9EF"/>
          </a:solidFill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1D0D6E9-B2E2-0A8E-9782-3A2739F2A5F4}"/>
              </a:ext>
            </a:extLst>
          </p:cNvPr>
          <p:cNvSpPr/>
          <p:nvPr/>
        </p:nvSpPr>
        <p:spPr>
          <a:xfrm>
            <a:off x="4156792" y="5913291"/>
            <a:ext cx="7574280" cy="859129"/>
          </a:xfrm>
          <a:prstGeom prst="rect">
            <a:avLst/>
          </a:prstGeom>
          <a:solidFill>
            <a:srgbClr val="E5E9EF"/>
          </a:solidFill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01702C5-28B2-FE80-991D-8F400F9FC73A}"/>
              </a:ext>
            </a:extLst>
          </p:cNvPr>
          <p:cNvCxnSpPr>
            <a:cxnSpLocks/>
          </p:cNvCxnSpPr>
          <p:nvPr/>
        </p:nvCxnSpPr>
        <p:spPr>
          <a:xfrm flipH="1">
            <a:off x="2575326" y="380325"/>
            <a:ext cx="800334" cy="0"/>
          </a:xfrm>
          <a:prstGeom prst="straightConnector1">
            <a:avLst/>
          </a:prstGeom>
          <a:ln>
            <a:solidFill>
              <a:srgbClr val="A8B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C3E41F1-1427-F766-2C46-69EA27EB1BB1}"/>
              </a:ext>
            </a:extLst>
          </p:cNvPr>
          <p:cNvCxnSpPr>
            <a:cxnSpLocks/>
          </p:cNvCxnSpPr>
          <p:nvPr/>
        </p:nvCxnSpPr>
        <p:spPr>
          <a:xfrm flipV="1">
            <a:off x="825414" y="1029599"/>
            <a:ext cx="0" cy="147837"/>
          </a:xfrm>
          <a:prstGeom prst="straightConnector1">
            <a:avLst/>
          </a:prstGeom>
          <a:ln>
            <a:solidFill>
              <a:srgbClr val="A8B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FA78B25-DC35-829A-6BEB-F9BD96B24889}"/>
              </a:ext>
            </a:extLst>
          </p:cNvPr>
          <p:cNvCxnSpPr>
            <a:cxnSpLocks/>
          </p:cNvCxnSpPr>
          <p:nvPr/>
        </p:nvCxnSpPr>
        <p:spPr>
          <a:xfrm>
            <a:off x="3371850" y="393526"/>
            <a:ext cx="0" cy="3035474"/>
          </a:xfrm>
          <a:prstGeom prst="line">
            <a:avLst/>
          </a:prstGeom>
          <a:ln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9032472-578A-23DF-9A3F-AA3E5C02701E}"/>
              </a:ext>
            </a:extLst>
          </p:cNvPr>
          <p:cNvCxnSpPr>
            <a:cxnSpLocks/>
          </p:cNvCxnSpPr>
          <p:nvPr/>
        </p:nvCxnSpPr>
        <p:spPr>
          <a:xfrm>
            <a:off x="3371850" y="3427703"/>
            <a:ext cx="803577" cy="0"/>
          </a:xfrm>
          <a:prstGeom prst="line">
            <a:avLst/>
          </a:prstGeom>
          <a:ln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1301C09A-F806-8D14-7D13-7C2183046E8A}"/>
              </a:ext>
            </a:extLst>
          </p:cNvPr>
          <p:cNvCxnSpPr>
            <a:cxnSpLocks/>
          </p:cNvCxnSpPr>
          <p:nvPr/>
        </p:nvCxnSpPr>
        <p:spPr>
          <a:xfrm>
            <a:off x="813839" y="1178545"/>
            <a:ext cx="3353814" cy="0"/>
          </a:xfrm>
          <a:prstGeom prst="line">
            <a:avLst/>
          </a:prstGeom>
          <a:ln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34426C0-1FE7-544C-752C-C48B31F2C564}"/>
              </a:ext>
            </a:extLst>
          </p:cNvPr>
          <p:cNvCxnSpPr>
            <a:cxnSpLocks/>
          </p:cNvCxnSpPr>
          <p:nvPr/>
        </p:nvCxnSpPr>
        <p:spPr>
          <a:xfrm>
            <a:off x="789491" y="1808712"/>
            <a:ext cx="3354762" cy="17384"/>
          </a:xfrm>
          <a:prstGeom prst="line">
            <a:avLst/>
          </a:prstGeom>
          <a:ln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43765D0F-7BA3-AB49-22E5-A6C8F218101C}"/>
              </a:ext>
            </a:extLst>
          </p:cNvPr>
          <p:cNvCxnSpPr>
            <a:cxnSpLocks/>
          </p:cNvCxnSpPr>
          <p:nvPr/>
        </p:nvCxnSpPr>
        <p:spPr>
          <a:xfrm>
            <a:off x="4175427" y="466549"/>
            <a:ext cx="339861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78D0E464-FCD3-4AD9-AB12-92626D79AB31}"/>
              </a:ext>
            </a:extLst>
          </p:cNvPr>
          <p:cNvSpPr txBox="1"/>
          <p:nvPr/>
        </p:nvSpPr>
        <p:spPr>
          <a:xfrm>
            <a:off x="4167653" y="158772"/>
            <a:ext cx="3485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2">
                    <a:lumMod val="10000"/>
                  </a:schemeClr>
                </a:solidFill>
              </a:rPr>
              <a:t>음수로 관측된 값은 발전량이 없다고 변경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BD3B9C4A-B91E-A27A-72B9-2B92B86FC19F}"/>
              </a:ext>
            </a:extLst>
          </p:cNvPr>
          <p:cNvCxnSpPr/>
          <p:nvPr/>
        </p:nvCxnSpPr>
        <p:spPr>
          <a:xfrm>
            <a:off x="4175427" y="1801057"/>
            <a:ext cx="17373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8079F883-E8B0-9AE6-AC12-7DB1613B28A7}"/>
              </a:ext>
            </a:extLst>
          </p:cNvPr>
          <p:cNvSpPr txBox="1"/>
          <p:nvPr/>
        </p:nvSpPr>
        <p:spPr>
          <a:xfrm>
            <a:off x="4167653" y="1493280"/>
            <a:ext cx="113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2">
                    <a:lumMod val="10000"/>
                  </a:schemeClr>
                </a:solidFill>
              </a:rPr>
              <a:t>이상치 제거</a:t>
            </a: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F3EA1E0-33AE-6FBF-855F-46ADF4BAC6D6}"/>
              </a:ext>
            </a:extLst>
          </p:cNvPr>
          <p:cNvCxnSpPr/>
          <p:nvPr/>
        </p:nvCxnSpPr>
        <p:spPr>
          <a:xfrm>
            <a:off x="4175427" y="4689078"/>
            <a:ext cx="17373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3F63EC0-D8BA-3949-0744-448BF8261C12}"/>
              </a:ext>
            </a:extLst>
          </p:cNvPr>
          <p:cNvSpPr txBox="1"/>
          <p:nvPr/>
        </p:nvSpPr>
        <p:spPr>
          <a:xfrm>
            <a:off x="4167653" y="4381301"/>
            <a:ext cx="1770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2">
                    <a:lumMod val="10000"/>
                  </a:schemeClr>
                </a:solidFill>
              </a:rPr>
              <a:t>시간 당 평균값 변환</a:t>
            </a: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42948674-EB05-B152-7679-E7298B9F8F1A}"/>
              </a:ext>
            </a:extLst>
          </p:cNvPr>
          <p:cNvCxnSpPr>
            <a:cxnSpLocks/>
          </p:cNvCxnSpPr>
          <p:nvPr/>
        </p:nvCxnSpPr>
        <p:spPr>
          <a:xfrm>
            <a:off x="4194062" y="6253697"/>
            <a:ext cx="230969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2D4D1D5F-6010-26F7-BF61-3EEE4C5BB0BE}"/>
              </a:ext>
            </a:extLst>
          </p:cNvPr>
          <p:cNvSpPr txBox="1"/>
          <p:nvPr/>
        </p:nvSpPr>
        <p:spPr>
          <a:xfrm>
            <a:off x="4186288" y="5945920"/>
            <a:ext cx="2896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>
                <a:solidFill>
                  <a:schemeClr val="tx2">
                    <a:lumMod val="10000"/>
                  </a:schemeClr>
                </a:solidFill>
              </a:rPr>
              <a:t>결측치에</a:t>
            </a:r>
            <a:r>
              <a:rPr lang="ko-KR" altLang="en-US" sz="1400" b="1" dirty="0">
                <a:solidFill>
                  <a:schemeClr val="tx2">
                    <a:lumMod val="10000"/>
                  </a:schemeClr>
                </a:solidFill>
              </a:rPr>
              <a:t> 해당하는 값을 모두 제거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CB64580-9991-814C-541F-21E60A3F981D}"/>
              </a:ext>
            </a:extLst>
          </p:cNvPr>
          <p:cNvSpPr txBox="1"/>
          <p:nvPr/>
        </p:nvSpPr>
        <p:spPr>
          <a:xfrm>
            <a:off x="4388552" y="602553"/>
            <a:ext cx="581761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발전량은 </a:t>
            </a:r>
            <a:r>
              <a:rPr lang="ko-KR" altLang="en-US" sz="1400" dirty="0" err="1">
                <a:solidFill>
                  <a:schemeClr val="tx2">
                    <a:lumMod val="10000"/>
                  </a:schemeClr>
                </a:solidFill>
              </a:rPr>
              <a:t>음수값을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 가질 수 없음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altLang="ko-KR" sz="7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음수를 가지는 값을 발전량이 없다고 판단하고 모두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0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으로 변경시킴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2DE5536-FC47-CB5D-D48A-5D97103A31B6}"/>
              </a:ext>
            </a:extLst>
          </p:cNvPr>
          <p:cNvSpPr txBox="1"/>
          <p:nvPr/>
        </p:nvSpPr>
        <p:spPr>
          <a:xfrm>
            <a:off x="4387314" y="4796394"/>
            <a:ext cx="671530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발전량 데이터는 분석 단위가 시간 단위로 되어있음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altLang="ko-KR" sz="7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우리의 목표는 일별 평균 발전량을 예측하는 것이기에 일 단위 데이터로 변경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9838C72-5B3F-029D-548C-588A49EEA33C}"/>
              </a:ext>
            </a:extLst>
          </p:cNvPr>
          <p:cNvSpPr txBox="1"/>
          <p:nvPr/>
        </p:nvSpPr>
        <p:spPr>
          <a:xfrm>
            <a:off x="4407187" y="6353721"/>
            <a:ext cx="3185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err="1">
                <a:solidFill>
                  <a:schemeClr val="tx2">
                    <a:lumMod val="10000"/>
                  </a:schemeClr>
                </a:solidFill>
              </a:rPr>
              <a:t>결측치에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 해당하는 값을 모두 제거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AEFBC55-891A-7788-319A-6E17A03965EA}"/>
              </a:ext>
            </a:extLst>
          </p:cNvPr>
          <p:cNvSpPr txBox="1"/>
          <p:nvPr/>
        </p:nvSpPr>
        <p:spPr>
          <a:xfrm>
            <a:off x="4388552" y="1852262"/>
            <a:ext cx="626485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발전량에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60000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이 넘는 값들이 존재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altLang="ko-KR" sz="7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최대 발전량이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16000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인 것을 감안하여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이상치라고 판단하고 모두 제거함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DFC648D-77AD-0247-1075-ADB62391F746}"/>
              </a:ext>
            </a:extLst>
          </p:cNvPr>
          <p:cNvSpPr/>
          <p:nvPr/>
        </p:nvSpPr>
        <p:spPr>
          <a:xfrm>
            <a:off x="4138157" y="2687059"/>
            <a:ext cx="7574280" cy="1535205"/>
          </a:xfrm>
          <a:prstGeom prst="rect">
            <a:avLst/>
          </a:prstGeom>
          <a:solidFill>
            <a:srgbClr val="E5E9EF"/>
          </a:solidFill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88583D24-3ED2-E6B4-844F-883A64F1B64E}"/>
              </a:ext>
            </a:extLst>
          </p:cNvPr>
          <p:cNvCxnSpPr/>
          <p:nvPr/>
        </p:nvCxnSpPr>
        <p:spPr>
          <a:xfrm>
            <a:off x="4175427" y="3012091"/>
            <a:ext cx="17373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78CC8113-3BB5-9178-DDE6-FC398A3D60A8}"/>
              </a:ext>
            </a:extLst>
          </p:cNvPr>
          <p:cNvSpPr txBox="1"/>
          <p:nvPr/>
        </p:nvSpPr>
        <p:spPr>
          <a:xfrm>
            <a:off x="4167653" y="2704314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2">
                    <a:lumMod val="10000"/>
                  </a:schemeClr>
                </a:solidFill>
              </a:rPr>
              <a:t>데이터 오류 제거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A7B77C-D300-1A69-A9DB-5241F47B0558}"/>
              </a:ext>
            </a:extLst>
          </p:cNvPr>
          <p:cNvSpPr txBox="1"/>
          <p:nvPr/>
        </p:nvSpPr>
        <p:spPr>
          <a:xfrm>
            <a:off x="4363264" y="3052714"/>
            <a:ext cx="712406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2021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년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4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월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1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일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~2021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년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4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월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6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일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2021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년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7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월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12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일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~2021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년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7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월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13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일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      2021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년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11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월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5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일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~ 2021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년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11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월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9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일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2021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년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11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월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17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일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~2021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년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12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월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2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일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altLang="ko-KR" sz="7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위의 날짜에 해당하는 기간 동안의 발전량이 모두 동일하므로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데이터 오류라고 판단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altLang="ko-KR" sz="7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오류라고 판단되는 데이터를 모두 제거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461A7185-AF25-7594-4690-414BE6286E29}"/>
              </a:ext>
            </a:extLst>
          </p:cNvPr>
          <p:cNvCxnSpPr>
            <a:cxnSpLocks/>
          </p:cNvCxnSpPr>
          <p:nvPr/>
        </p:nvCxnSpPr>
        <p:spPr>
          <a:xfrm flipH="1">
            <a:off x="2575326" y="914519"/>
            <a:ext cx="497058" cy="0"/>
          </a:xfrm>
          <a:prstGeom prst="straightConnector1">
            <a:avLst/>
          </a:prstGeom>
          <a:ln>
            <a:solidFill>
              <a:srgbClr val="A8B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113260CB-C83E-EF3B-0450-7B21E72519E7}"/>
              </a:ext>
            </a:extLst>
          </p:cNvPr>
          <p:cNvCxnSpPr>
            <a:cxnSpLocks/>
          </p:cNvCxnSpPr>
          <p:nvPr/>
        </p:nvCxnSpPr>
        <p:spPr>
          <a:xfrm>
            <a:off x="3072384" y="914519"/>
            <a:ext cx="0" cy="4073618"/>
          </a:xfrm>
          <a:prstGeom prst="line">
            <a:avLst/>
          </a:prstGeom>
          <a:ln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45DCEBB5-F11B-8588-B34A-23FFA7F694A9}"/>
              </a:ext>
            </a:extLst>
          </p:cNvPr>
          <p:cNvCxnSpPr>
            <a:cxnSpLocks/>
          </p:cNvCxnSpPr>
          <p:nvPr/>
        </p:nvCxnSpPr>
        <p:spPr>
          <a:xfrm>
            <a:off x="3072384" y="4988137"/>
            <a:ext cx="1103043" cy="0"/>
          </a:xfrm>
          <a:prstGeom prst="line">
            <a:avLst/>
          </a:prstGeom>
          <a:ln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D97E39B8-EAA2-2FF2-6162-64B41BBC95F3}"/>
              </a:ext>
            </a:extLst>
          </p:cNvPr>
          <p:cNvCxnSpPr>
            <a:cxnSpLocks/>
          </p:cNvCxnSpPr>
          <p:nvPr/>
        </p:nvCxnSpPr>
        <p:spPr>
          <a:xfrm flipH="1">
            <a:off x="2575326" y="1421162"/>
            <a:ext cx="289794" cy="0"/>
          </a:xfrm>
          <a:prstGeom prst="straightConnector1">
            <a:avLst/>
          </a:prstGeom>
          <a:ln>
            <a:solidFill>
              <a:srgbClr val="A8B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B1B78030-B361-7F27-4478-660991A45B2F}"/>
              </a:ext>
            </a:extLst>
          </p:cNvPr>
          <p:cNvCxnSpPr>
            <a:cxnSpLocks/>
          </p:cNvCxnSpPr>
          <p:nvPr/>
        </p:nvCxnSpPr>
        <p:spPr>
          <a:xfrm>
            <a:off x="2865120" y="1421162"/>
            <a:ext cx="0" cy="4873225"/>
          </a:xfrm>
          <a:prstGeom prst="line">
            <a:avLst/>
          </a:prstGeom>
          <a:ln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597A6A5C-06F7-BF0E-40BB-A634E3AB0EEA}"/>
              </a:ext>
            </a:extLst>
          </p:cNvPr>
          <p:cNvCxnSpPr>
            <a:cxnSpLocks/>
          </p:cNvCxnSpPr>
          <p:nvPr/>
        </p:nvCxnSpPr>
        <p:spPr>
          <a:xfrm>
            <a:off x="2865120" y="6294387"/>
            <a:ext cx="1310307" cy="0"/>
          </a:xfrm>
          <a:prstGeom prst="line">
            <a:avLst/>
          </a:prstGeom>
          <a:ln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077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81EC73-8D87-40A1-7909-0FC1E01CB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22" y="139971"/>
            <a:ext cx="11476715" cy="6157494"/>
          </a:xfrm>
          <a:prstGeom prst="rect">
            <a:avLst/>
          </a:prstGeom>
        </p:spPr>
      </p:pic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6E58FA5F-DA8E-25D1-1B92-40D471DF4597}"/>
              </a:ext>
            </a:extLst>
          </p:cNvPr>
          <p:cNvSpPr/>
          <p:nvPr/>
        </p:nvSpPr>
        <p:spPr>
          <a:xfrm>
            <a:off x="2" y="0"/>
            <a:ext cx="12191663" cy="6878266"/>
          </a:xfrm>
          <a:custGeom>
            <a:avLst/>
            <a:gdLst>
              <a:gd name="connsiteX0" fmla="*/ 1651226 w 12191663"/>
              <a:gd name="connsiteY0" fmla="*/ 3881003 h 6878266"/>
              <a:gd name="connsiteX1" fmla="*/ 1537867 w 12191663"/>
              <a:gd name="connsiteY1" fmla="*/ 3994362 h 6878266"/>
              <a:gd name="connsiteX2" fmla="*/ 1537867 w 12191663"/>
              <a:gd name="connsiteY2" fmla="*/ 4011370 h 6878266"/>
              <a:gd name="connsiteX3" fmla="*/ 1651226 w 12191663"/>
              <a:gd name="connsiteY3" fmla="*/ 4124729 h 6878266"/>
              <a:gd name="connsiteX4" fmla="*/ 2392072 w 12191663"/>
              <a:gd name="connsiteY4" fmla="*/ 4124729 h 6878266"/>
              <a:gd name="connsiteX5" fmla="*/ 2505431 w 12191663"/>
              <a:gd name="connsiteY5" fmla="*/ 4011370 h 6878266"/>
              <a:gd name="connsiteX6" fmla="*/ 2505431 w 12191663"/>
              <a:gd name="connsiteY6" fmla="*/ 3994362 h 6878266"/>
              <a:gd name="connsiteX7" fmla="*/ 2392072 w 12191663"/>
              <a:gd name="connsiteY7" fmla="*/ 3881003 h 6878266"/>
              <a:gd name="connsiteX8" fmla="*/ 360347 w 12191663"/>
              <a:gd name="connsiteY8" fmla="*/ 3881003 h 6878266"/>
              <a:gd name="connsiteX9" fmla="*/ 246988 w 12191663"/>
              <a:gd name="connsiteY9" fmla="*/ 3994362 h 6878266"/>
              <a:gd name="connsiteX10" fmla="*/ 246988 w 12191663"/>
              <a:gd name="connsiteY10" fmla="*/ 4011370 h 6878266"/>
              <a:gd name="connsiteX11" fmla="*/ 360347 w 12191663"/>
              <a:gd name="connsiteY11" fmla="*/ 4124729 h 6878266"/>
              <a:gd name="connsiteX12" fmla="*/ 1101193 w 12191663"/>
              <a:gd name="connsiteY12" fmla="*/ 4124729 h 6878266"/>
              <a:gd name="connsiteX13" fmla="*/ 1214552 w 12191663"/>
              <a:gd name="connsiteY13" fmla="*/ 4011370 h 6878266"/>
              <a:gd name="connsiteX14" fmla="*/ 1214552 w 12191663"/>
              <a:gd name="connsiteY14" fmla="*/ 3994362 h 6878266"/>
              <a:gd name="connsiteX15" fmla="*/ 1101193 w 12191663"/>
              <a:gd name="connsiteY15" fmla="*/ 3881003 h 6878266"/>
              <a:gd name="connsiteX16" fmla="*/ 1651227 w 12191663"/>
              <a:gd name="connsiteY16" fmla="*/ 3359033 h 6878266"/>
              <a:gd name="connsiteX17" fmla="*/ 1537867 w 12191663"/>
              <a:gd name="connsiteY17" fmla="*/ 3472392 h 6878266"/>
              <a:gd name="connsiteX18" fmla="*/ 1537867 w 12191663"/>
              <a:gd name="connsiteY18" fmla="*/ 3489400 h 6878266"/>
              <a:gd name="connsiteX19" fmla="*/ 1651227 w 12191663"/>
              <a:gd name="connsiteY19" fmla="*/ 3602759 h 6878266"/>
              <a:gd name="connsiteX20" fmla="*/ 2392073 w 12191663"/>
              <a:gd name="connsiteY20" fmla="*/ 3602759 h 6878266"/>
              <a:gd name="connsiteX21" fmla="*/ 2505432 w 12191663"/>
              <a:gd name="connsiteY21" fmla="*/ 3489400 h 6878266"/>
              <a:gd name="connsiteX22" fmla="*/ 2505432 w 12191663"/>
              <a:gd name="connsiteY22" fmla="*/ 3472392 h 6878266"/>
              <a:gd name="connsiteX23" fmla="*/ 2392073 w 12191663"/>
              <a:gd name="connsiteY23" fmla="*/ 3359033 h 6878266"/>
              <a:gd name="connsiteX24" fmla="*/ 0 w 12191663"/>
              <a:gd name="connsiteY24" fmla="*/ 0 h 6878266"/>
              <a:gd name="connsiteX25" fmla="*/ 12191663 w 12191663"/>
              <a:gd name="connsiteY25" fmla="*/ 0 h 6878266"/>
              <a:gd name="connsiteX26" fmla="*/ 12191663 w 12191663"/>
              <a:gd name="connsiteY26" fmla="*/ 6878266 h 6878266"/>
              <a:gd name="connsiteX27" fmla="*/ 0 w 12191663"/>
              <a:gd name="connsiteY27" fmla="*/ 6878266 h 687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1663" h="6878266">
                <a:moveTo>
                  <a:pt x="1651226" y="3881003"/>
                </a:moveTo>
                <a:cubicBezTo>
                  <a:pt x="1588620" y="3881003"/>
                  <a:pt x="1537867" y="3931756"/>
                  <a:pt x="1537867" y="3994362"/>
                </a:cubicBezTo>
                <a:lnTo>
                  <a:pt x="1537867" y="4011370"/>
                </a:lnTo>
                <a:cubicBezTo>
                  <a:pt x="1537867" y="4073976"/>
                  <a:pt x="1588620" y="4124729"/>
                  <a:pt x="1651226" y="4124729"/>
                </a:cubicBezTo>
                <a:lnTo>
                  <a:pt x="2392072" y="4124729"/>
                </a:lnTo>
                <a:cubicBezTo>
                  <a:pt x="2454678" y="4124729"/>
                  <a:pt x="2505431" y="4073976"/>
                  <a:pt x="2505431" y="4011370"/>
                </a:cubicBezTo>
                <a:lnTo>
                  <a:pt x="2505431" y="3994362"/>
                </a:lnTo>
                <a:cubicBezTo>
                  <a:pt x="2505431" y="3931756"/>
                  <a:pt x="2454678" y="3881003"/>
                  <a:pt x="2392072" y="3881003"/>
                </a:cubicBezTo>
                <a:close/>
                <a:moveTo>
                  <a:pt x="360347" y="3881003"/>
                </a:moveTo>
                <a:cubicBezTo>
                  <a:pt x="297741" y="3881003"/>
                  <a:pt x="246988" y="3931756"/>
                  <a:pt x="246988" y="3994362"/>
                </a:cubicBezTo>
                <a:lnTo>
                  <a:pt x="246988" y="4011370"/>
                </a:lnTo>
                <a:cubicBezTo>
                  <a:pt x="246988" y="4073976"/>
                  <a:pt x="297741" y="4124729"/>
                  <a:pt x="360347" y="4124729"/>
                </a:cubicBezTo>
                <a:lnTo>
                  <a:pt x="1101193" y="4124729"/>
                </a:lnTo>
                <a:cubicBezTo>
                  <a:pt x="1163799" y="4124729"/>
                  <a:pt x="1214552" y="4073976"/>
                  <a:pt x="1214552" y="4011370"/>
                </a:cubicBezTo>
                <a:lnTo>
                  <a:pt x="1214552" y="3994362"/>
                </a:lnTo>
                <a:cubicBezTo>
                  <a:pt x="1214552" y="3931756"/>
                  <a:pt x="1163799" y="3881003"/>
                  <a:pt x="1101193" y="3881003"/>
                </a:cubicBezTo>
                <a:close/>
                <a:moveTo>
                  <a:pt x="1651227" y="3359033"/>
                </a:moveTo>
                <a:cubicBezTo>
                  <a:pt x="1588621" y="3359033"/>
                  <a:pt x="1537867" y="3409786"/>
                  <a:pt x="1537867" y="3472392"/>
                </a:cubicBezTo>
                <a:lnTo>
                  <a:pt x="1537867" y="3489400"/>
                </a:lnTo>
                <a:cubicBezTo>
                  <a:pt x="1537867" y="3552006"/>
                  <a:pt x="1588621" y="3602759"/>
                  <a:pt x="1651227" y="3602759"/>
                </a:cubicBezTo>
                <a:lnTo>
                  <a:pt x="2392073" y="3602759"/>
                </a:lnTo>
                <a:cubicBezTo>
                  <a:pt x="2454679" y="3602759"/>
                  <a:pt x="2505432" y="3552006"/>
                  <a:pt x="2505432" y="3489400"/>
                </a:cubicBezTo>
                <a:lnTo>
                  <a:pt x="2505432" y="3472392"/>
                </a:lnTo>
                <a:cubicBezTo>
                  <a:pt x="2505432" y="3409786"/>
                  <a:pt x="2454679" y="3359033"/>
                  <a:pt x="2392073" y="3359033"/>
                </a:cubicBezTo>
                <a:close/>
                <a:moveTo>
                  <a:pt x="0" y="0"/>
                </a:moveTo>
                <a:lnTo>
                  <a:pt x="12191663" y="0"/>
                </a:lnTo>
                <a:lnTo>
                  <a:pt x="12191663" y="6878266"/>
                </a:lnTo>
                <a:lnTo>
                  <a:pt x="0" y="6878266"/>
                </a:lnTo>
                <a:close/>
              </a:path>
            </a:pathLst>
          </a:custGeom>
          <a:solidFill>
            <a:schemeClr val="tx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EB446AE-C692-5245-E59E-ECF6B03CAB46}"/>
              </a:ext>
            </a:extLst>
          </p:cNvPr>
          <p:cNvCxnSpPr>
            <a:cxnSpLocks/>
          </p:cNvCxnSpPr>
          <p:nvPr/>
        </p:nvCxnSpPr>
        <p:spPr>
          <a:xfrm>
            <a:off x="729163" y="2069049"/>
            <a:ext cx="0" cy="1804051"/>
          </a:xfrm>
          <a:prstGeom prst="straightConnector1">
            <a:avLst/>
          </a:prstGeom>
          <a:ln>
            <a:solidFill>
              <a:srgbClr val="A8B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F0C2A2E-6201-2BAD-05F1-83137BA5EBAB}"/>
              </a:ext>
            </a:extLst>
          </p:cNvPr>
          <p:cNvSpPr/>
          <p:nvPr/>
        </p:nvSpPr>
        <p:spPr>
          <a:xfrm>
            <a:off x="4313339" y="1560252"/>
            <a:ext cx="7574280" cy="1231135"/>
          </a:xfrm>
          <a:prstGeom prst="rect">
            <a:avLst/>
          </a:prstGeom>
          <a:solidFill>
            <a:srgbClr val="E5E9EF"/>
          </a:solidFill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ACDE6ED-09CC-1A8D-7DA2-ECC70E02AD0E}"/>
              </a:ext>
            </a:extLst>
          </p:cNvPr>
          <p:cNvSpPr/>
          <p:nvPr/>
        </p:nvSpPr>
        <p:spPr>
          <a:xfrm>
            <a:off x="4313339" y="2898202"/>
            <a:ext cx="7574280" cy="1374813"/>
          </a:xfrm>
          <a:prstGeom prst="rect">
            <a:avLst/>
          </a:prstGeom>
          <a:solidFill>
            <a:srgbClr val="E5E9EF"/>
          </a:solidFill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825D585-F756-5166-1AC8-B897540B5083}"/>
              </a:ext>
            </a:extLst>
          </p:cNvPr>
          <p:cNvSpPr/>
          <p:nvPr/>
        </p:nvSpPr>
        <p:spPr>
          <a:xfrm>
            <a:off x="4313339" y="4411135"/>
            <a:ext cx="7574280" cy="859129"/>
          </a:xfrm>
          <a:prstGeom prst="rect">
            <a:avLst/>
          </a:prstGeom>
          <a:solidFill>
            <a:srgbClr val="E5E9EF"/>
          </a:solidFill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503F753-D6F9-B7B3-6560-E5C3376A2F82}"/>
              </a:ext>
            </a:extLst>
          </p:cNvPr>
          <p:cNvCxnSpPr>
            <a:cxnSpLocks/>
          </p:cNvCxnSpPr>
          <p:nvPr/>
        </p:nvCxnSpPr>
        <p:spPr>
          <a:xfrm flipH="1">
            <a:off x="2481474" y="3471171"/>
            <a:ext cx="1831865" cy="0"/>
          </a:xfrm>
          <a:prstGeom prst="straightConnector1">
            <a:avLst/>
          </a:prstGeom>
          <a:ln>
            <a:solidFill>
              <a:srgbClr val="A8B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AC1F8FF-717E-FC65-E764-53966353A603}"/>
              </a:ext>
            </a:extLst>
          </p:cNvPr>
          <p:cNvCxnSpPr>
            <a:cxnSpLocks/>
          </p:cNvCxnSpPr>
          <p:nvPr/>
        </p:nvCxnSpPr>
        <p:spPr>
          <a:xfrm flipH="1">
            <a:off x="2481474" y="4008626"/>
            <a:ext cx="920257" cy="0"/>
          </a:xfrm>
          <a:prstGeom prst="straightConnector1">
            <a:avLst/>
          </a:prstGeom>
          <a:ln>
            <a:solidFill>
              <a:srgbClr val="A8B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2453857-AC7D-BC35-7786-B8A0B8638211}"/>
              </a:ext>
            </a:extLst>
          </p:cNvPr>
          <p:cNvCxnSpPr>
            <a:cxnSpLocks/>
          </p:cNvCxnSpPr>
          <p:nvPr/>
        </p:nvCxnSpPr>
        <p:spPr>
          <a:xfrm>
            <a:off x="3401731" y="4008626"/>
            <a:ext cx="0" cy="742915"/>
          </a:xfrm>
          <a:prstGeom prst="line">
            <a:avLst/>
          </a:prstGeom>
          <a:ln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F575430-471A-CCBA-7FC8-C683CDAF3ED9}"/>
              </a:ext>
            </a:extLst>
          </p:cNvPr>
          <p:cNvCxnSpPr>
            <a:cxnSpLocks/>
          </p:cNvCxnSpPr>
          <p:nvPr/>
        </p:nvCxnSpPr>
        <p:spPr>
          <a:xfrm>
            <a:off x="3378594" y="4765291"/>
            <a:ext cx="924585" cy="0"/>
          </a:xfrm>
          <a:prstGeom prst="line">
            <a:avLst/>
          </a:prstGeom>
          <a:ln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FB0090C-CCEC-3ECD-3FD2-F024E01E4492}"/>
              </a:ext>
            </a:extLst>
          </p:cNvPr>
          <p:cNvCxnSpPr>
            <a:cxnSpLocks/>
          </p:cNvCxnSpPr>
          <p:nvPr/>
        </p:nvCxnSpPr>
        <p:spPr>
          <a:xfrm>
            <a:off x="4350609" y="1901161"/>
            <a:ext cx="311506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43DB6C7-1D2F-040C-63FF-6B679AC92D9C}"/>
              </a:ext>
            </a:extLst>
          </p:cNvPr>
          <p:cNvSpPr txBox="1"/>
          <p:nvPr/>
        </p:nvSpPr>
        <p:spPr>
          <a:xfrm>
            <a:off x="4342835" y="1593384"/>
            <a:ext cx="2996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2">
                    <a:lumMod val="10000"/>
                  </a:schemeClr>
                </a:solidFill>
              </a:rPr>
              <a:t>분석에 필요한 칼럼 선택 및 형 변환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96C5CDF-69D5-EACD-90DB-1F057E4E4928}"/>
              </a:ext>
            </a:extLst>
          </p:cNvPr>
          <p:cNvCxnSpPr/>
          <p:nvPr/>
        </p:nvCxnSpPr>
        <p:spPr>
          <a:xfrm>
            <a:off x="4350609" y="3235669"/>
            <a:ext cx="17373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ED25260-A9C5-B038-04F4-AC9354C9452D}"/>
              </a:ext>
            </a:extLst>
          </p:cNvPr>
          <p:cNvSpPr txBox="1"/>
          <p:nvPr/>
        </p:nvSpPr>
        <p:spPr>
          <a:xfrm>
            <a:off x="4342835" y="2927892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2">
                    <a:lumMod val="10000"/>
                  </a:schemeClr>
                </a:solidFill>
              </a:rPr>
              <a:t>시간 서식 통일하기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B5C68306-9D89-DCA6-4361-F5A7815501AE}"/>
              </a:ext>
            </a:extLst>
          </p:cNvPr>
          <p:cNvCxnSpPr>
            <a:cxnSpLocks/>
          </p:cNvCxnSpPr>
          <p:nvPr/>
        </p:nvCxnSpPr>
        <p:spPr>
          <a:xfrm>
            <a:off x="4350609" y="4751541"/>
            <a:ext cx="230969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A697742-0150-C5E4-F066-F60F72037DBD}"/>
              </a:ext>
            </a:extLst>
          </p:cNvPr>
          <p:cNvSpPr txBox="1"/>
          <p:nvPr/>
        </p:nvSpPr>
        <p:spPr>
          <a:xfrm>
            <a:off x="4342835" y="4443764"/>
            <a:ext cx="2896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>
                <a:solidFill>
                  <a:schemeClr val="tx2">
                    <a:lumMod val="10000"/>
                  </a:schemeClr>
                </a:solidFill>
              </a:rPr>
              <a:t>결측치에</a:t>
            </a:r>
            <a:r>
              <a:rPr lang="ko-KR" altLang="en-US" sz="1400" b="1" dirty="0">
                <a:solidFill>
                  <a:schemeClr val="tx2">
                    <a:lumMod val="10000"/>
                  </a:schemeClr>
                </a:solidFill>
              </a:rPr>
              <a:t> 해당하는 값을 모두 제거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E42AAC9-2526-F7B1-5574-75CC1F971E1F}"/>
              </a:ext>
            </a:extLst>
          </p:cNvPr>
          <p:cNvSpPr txBox="1"/>
          <p:nvPr/>
        </p:nvSpPr>
        <p:spPr>
          <a:xfrm>
            <a:off x="4396196" y="2037198"/>
            <a:ext cx="691247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분석에 필요한 칼럼은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datetime,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기온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풍속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풍향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습도임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altLang="ko-KR" sz="7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이들을 모두 선택하고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datetime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은 문자형으로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나머지는 모두 수치형으로 형 변환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D566AD9-FE41-07C8-7684-6718E087559B}"/>
              </a:ext>
            </a:extLst>
          </p:cNvPr>
          <p:cNvSpPr txBox="1"/>
          <p:nvPr/>
        </p:nvSpPr>
        <p:spPr>
          <a:xfrm>
            <a:off x="4621298" y="3873100"/>
            <a:ext cx="6849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데이터의 시간 서식이 모두 다르므로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표준 서식인 </a:t>
            </a:r>
            <a:r>
              <a:rPr lang="en-US" altLang="ko-KR" sz="1400" dirty="0" err="1">
                <a:solidFill>
                  <a:schemeClr val="tx2">
                    <a:lumMod val="10000"/>
                  </a:schemeClr>
                </a:solidFill>
              </a:rPr>
              <a:t>yyyy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-mm-dd </a:t>
            </a:r>
            <a:r>
              <a:rPr lang="en-US" altLang="ko-KR" sz="1400" dirty="0" err="1">
                <a:solidFill>
                  <a:schemeClr val="tx2">
                    <a:lumMod val="10000"/>
                  </a:schemeClr>
                </a:solidFill>
              </a:rPr>
              <a:t>hh:mm:ss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로 통일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B697D7A-D402-BF8A-97B7-2B4FAD34D5BD}"/>
              </a:ext>
            </a:extLst>
          </p:cNvPr>
          <p:cNvSpPr txBox="1"/>
          <p:nvPr/>
        </p:nvSpPr>
        <p:spPr>
          <a:xfrm>
            <a:off x="4563734" y="4851565"/>
            <a:ext cx="3185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err="1">
                <a:solidFill>
                  <a:schemeClr val="tx2">
                    <a:lumMod val="10000"/>
                  </a:schemeClr>
                </a:solidFill>
              </a:rPr>
              <a:t>결측치에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 해당하는 값을 모두 제거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19DD72AB-06B0-81F0-923F-62F658E66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682" y="3342298"/>
            <a:ext cx="2331922" cy="434378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656FF728-72A7-FDF5-3344-0BEC09D62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744" y="3340305"/>
            <a:ext cx="2331922" cy="434378"/>
          </a:xfrm>
          <a:prstGeom prst="rect">
            <a:avLst/>
          </a:prstGeom>
        </p:spPr>
      </p:pic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3D73134B-30FB-F8D9-AF0C-EF8FD41570B3}"/>
              </a:ext>
            </a:extLst>
          </p:cNvPr>
          <p:cNvSpPr/>
          <p:nvPr/>
        </p:nvSpPr>
        <p:spPr>
          <a:xfrm>
            <a:off x="7933762" y="3373529"/>
            <a:ext cx="458049" cy="420412"/>
          </a:xfrm>
          <a:prstGeom prst="rightArrow">
            <a:avLst/>
          </a:prstGeom>
          <a:solidFill>
            <a:srgbClr val="A8B2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29DBE20F-3FF6-6D46-DFEB-2354871EFF56}"/>
              </a:ext>
            </a:extLst>
          </p:cNvPr>
          <p:cNvCxnSpPr>
            <a:cxnSpLocks/>
          </p:cNvCxnSpPr>
          <p:nvPr/>
        </p:nvCxnSpPr>
        <p:spPr>
          <a:xfrm>
            <a:off x="729163" y="2081867"/>
            <a:ext cx="3574016" cy="0"/>
          </a:xfrm>
          <a:prstGeom prst="line">
            <a:avLst/>
          </a:prstGeom>
          <a:ln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444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DAD3CA6-57AB-7029-490C-D63279A09987}"/>
              </a:ext>
            </a:extLst>
          </p:cNvPr>
          <p:cNvSpPr/>
          <p:nvPr/>
        </p:nvSpPr>
        <p:spPr>
          <a:xfrm>
            <a:off x="1848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55F77">
                  <a:alpha val="0"/>
                </a:srgbClr>
              </a:gs>
              <a:gs pos="100000">
                <a:schemeClr val="tx1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0E0876-014F-A525-3C25-B29EA3B8ADE0}"/>
              </a:ext>
            </a:extLst>
          </p:cNvPr>
          <p:cNvSpPr/>
          <p:nvPr/>
        </p:nvSpPr>
        <p:spPr>
          <a:xfrm>
            <a:off x="0" y="3683257"/>
            <a:ext cx="12192000" cy="31747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고딕11" panose="02020600000000000000" pitchFamily="18" charset="-127"/>
                <a:ea typeface="a고딕11" panose="02020600000000000000" pitchFamily="18" charset="-127"/>
                <a:cs typeface="+mn-cs"/>
              </a:rPr>
              <a:t>모델 설명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26BC45-6FA2-CC21-2479-AD0BBF6ECD0B}"/>
              </a:ext>
            </a:extLst>
          </p:cNvPr>
          <p:cNvSpPr/>
          <p:nvPr/>
        </p:nvSpPr>
        <p:spPr>
          <a:xfrm>
            <a:off x="5615099" y="2891163"/>
            <a:ext cx="843501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00" b="0" i="0" u="none" strike="noStrike" kern="1200" cap="none" spc="-150" normalizeH="0" baseline="0" noProof="0" dirty="0">
                <a:ln>
                  <a:noFill/>
                </a:ln>
                <a:gradFill flip="none" rotWithShape="1">
                  <a:gsLst>
                    <a:gs pos="69000">
                      <a:srgbClr val="E0134C"/>
                    </a:gs>
                    <a:gs pos="0">
                      <a:prstClr val="white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ea"/>
                <a:ea typeface="+mj-ea"/>
                <a:cs typeface="Calibri" panose="020F0502020204030204" pitchFamily="34" charset="0"/>
              </a:rPr>
              <a:t>1</a:t>
            </a:r>
            <a:endParaRPr kumimoji="0" lang="ko-KR" altLang="en-US" sz="9600" b="0" i="0" u="none" strike="noStrike" kern="1200" cap="none" spc="-150" normalizeH="0" baseline="0" noProof="0" dirty="0">
              <a:ln>
                <a:noFill/>
              </a:ln>
              <a:gradFill flip="none" rotWithShape="1">
                <a:gsLst>
                  <a:gs pos="69000">
                    <a:srgbClr val="E0134C"/>
                  </a:gs>
                  <a:gs pos="0">
                    <a:prstClr val="white"/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ea"/>
              <a:ea typeface="+mj-ea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81EC73-8D87-40A1-7909-0FC1E01CB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22" y="139971"/>
            <a:ext cx="11476715" cy="6157494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24AF04-B719-A3B5-7092-93A5B790C6A2}"/>
              </a:ext>
            </a:extLst>
          </p:cNvPr>
          <p:cNvCxnSpPr>
            <a:cxnSpLocks/>
          </p:cNvCxnSpPr>
          <p:nvPr/>
        </p:nvCxnSpPr>
        <p:spPr>
          <a:xfrm>
            <a:off x="-2093669" y="12176446"/>
            <a:ext cx="607739" cy="12531"/>
          </a:xfrm>
          <a:prstGeom prst="line">
            <a:avLst/>
          </a:prstGeom>
          <a:ln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자유형: 도형 69">
            <a:extLst>
              <a:ext uri="{FF2B5EF4-FFF2-40B4-BE49-F238E27FC236}">
                <a16:creationId xmlns:a16="http://schemas.microsoft.com/office/drawing/2014/main" id="{36390193-C16E-D18A-8ADE-09EF5504F5BA}"/>
              </a:ext>
            </a:extLst>
          </p:cNvPr>
          <p:cNvSpPr/>
          <p:nvPr/>
        </p:nvSpPr>
        <p:spPr>
          <a:xfrm>
            <a:off x="1" y="0"/>
            <a:ext cx="12191656" cy="6848369"/>
          </a:xfrm>
          <a:custGeom>
            <a:avLst/>
            <a:gdLst>
              <a:gd name="connsiteX0" fmla="*/ 1628684 w 12191656"/>
              <a:gd name="connsiteY0" fmla="*/ 4891318 h 6848369"/>
              <a:gd name="connsiteX1" fmla="*/ 1515325 w 12191656"/>
              <a:gd name="connsiteY1" fmla="*/ 5004677 h 6848369"/>
              <a:gd name="connsiteX2" fmla="*/ 1515325 w 12191656"/>
              <a:gd name="connsiteY2" fmla="*/ 5021685 h 6848369"/>
              <a:gd name="connsiteX3" fmla="*/ 1628684 w 12191656"/>
              <a:gd name="connsiteY3" fmla="*/ 5135044 h 6848369"/>
              <a:gd name="connsiteX4" fmla="*/ 2369530 w 12191656"/>
              <a:gd name="connsiteY4" fmla="*/ 5135044 h 6848369"/>
              <a:gd name="connsiteX5" fmla="*/ 2482889 w 12191656"/>
              <a:gd name="connsiteY5" fmla="*/ 5021685 h 6848369"/>
              <a:gd name="connsiteX6" fmla="*/ 2482889 w 12191656"/>
              <a:gd name="connsiteY6" fmla="*/ 5004677 h 6848369"/>
              <a:gd name="connsiteX7" fmla="*/ 2369530 w 12191656"/>
              <a:gd name="connsiteY7" fmla="*/ 4891318 h 6848369"/>
              <a:gd name="connsiteX8" fmla="*/ 355648 w 12191656"/>
              <a:gd name="connsiteY8" fmla="*/ 4891318 h 6848369"/>
              <a:gd name="connsiteX9" fmla="*/ 242289 w 12191656"/>
              <a:gd name="connsiteY9" fmla="*/ 5004677 h 6848369"/>
              <a:gd name="connsiteX10" fmla="*/ 242289 w 12191656"/>
              <a:gd name="connsiteY10" fmla="*/ 5021685 h 6848369"/>
              <a:gd name="connsiteX11" fmla="*/ 355648 w 12191656"/>
              <a:gd name="connsiteY11" fmla="*/ 5135044 h 6848369"/>
              <a:gd name="connsiteX12" fmla="*/ 1096494 w 12191656"/>
              <a:gd name="connsiteY12" fmla="*/ 5135044 h 6848369"/>
              <a:gd name="connsiteX13" fmla="*/ 1209853 w 12191656"/>
              <a:gd name="connsiteY13" fmla="*/ 5021685 h 6848369"/>
              <a:gd name="connsiteX14" fmla="*/ 1209853 w 12191656"/>
              <a:gd name="connsiteY14" fmla="*/ 5004677 h 6848369"/>
              <a:gd name="connsiteX15" fmla="*/ 1096494 w 12191656"/>
              <a:gd name="connsiteY15" fmla="*/ 4891318 h 6848369"/>
              <a:gd name="connsiteX16" fmla="*/ 1628685 w 12191656"/>
              <a:gd name="connsiteY16" fmla="*/ 4395256 h 6848369"/>
              <a:gd name="connsiteX17" fmla="*/ 1515326 w 12191656"/>
              <a:gd name="connsiteY17" fmla="*/ 4508615 h 6848369"/>
              <a:gd name="connsiteX18" fmla="*/ 1515326 w 12191656"/>
              <a:gd name="connsiteY18" fmla="*/ 4525623 h 6848369"/>
              <a:gd name="connsiteX19" fmla="*/ 1628685 w 12191656"/>
              <a:gd name="connsiteY19" fmla="*/ 4638982 h 6848369"/>
              <a:gd name="connsiteX20" fmla="*/ 2369531 w 12191656"/>
              <a:gd name="connsiteY20" fmla="*/ 4638982 h 6848369"/>
              <a:gd name="connsiteX21" fmla="*/ 2482890 w 12191656"/>
              <a:gd name="connsiteY21" fmla="*/ 4525623 h 6848369"/>
              <a:gd name="connsiteX22" fmla="*/ 2482890 w 12191656"/>
              <a:gd name="connsiteY22" fmla="*/ 4508615 h 6848369"/>
              <a:gd name="connsiteX23" fmla="*/ 2369531 w 12191656"/>
              <a:gd name="connsiteY23" fmla="*/ 4395256 h 6848369"/>
              <a:gd name="connsiteX24" fmla="*/ 0 w 12191656"/>
              <a:gd name="connsiteY24" fmla="*/ 0 h 6848369"/>
              <a:gd name="connsiteX25" fmla="*/ 12191656 w 12191656"/>
              <a:gd name="connsiteY25" fmla="*/ 0 h 6848369"/>
              <a:gd name="connsiteX26" fmla="*/ 12191656 w 12191656"/>
              <a:gd name="connsiteY26" fmla="*/ 6848369 h 6848369"/>
              <a:gd name="connsiteX27" fmla="*/ 0 w 12191656"/>
              <a:gd name="connsiteY27" fmla="*/ 6848369 h 684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1656" h="6848369">
                <a:moveTo>
                  <a:pt x="1628684" y="4891318"/>
                </a:moveTo>
                <a:cubicBezTo>
                  <a:pt x="1566078" y="4891318"/>
                  <a:pt x="1515325" y="4942071"/>
                  <a:pt x="1515325" y="5004677"/>
                </a:cubicBezTo>
                <a:lnTo>
                  <a:pt x="1515325" y="5021685"/>
                </a:lnTo>
                <a:cubicBezTo>
                  <a:pt x="1515325" y="5084291"/>
                  <a:pt x="1566078" y="5135044"/>
                  <a:pt x="1628684" y="5135044"/>
                </a:cubicBezTo>
                <a:lnTo>
                  <a:pt x="2369530" y="5135044"/>
                </a:lnTo>
                <a:cubicBezTo>
                  <a:pt x="2432137" y="5135044"/>
                  <a:pt x="2482889" y="5084291"/>
                  <a:pt x="2482889" y="5021685"/>
                </a:cubicBezTo>
                <a:lnTo>
                  <a:pt x="2482889" y="5004677"/>
                </a:lnTo>
                <a:cubicBezTo>
                  <a:pt x="2482889" y="4942071"/>
                  <a:pt x="2432137" y="4891318"/>
                  <a:pt x="2369530" y="4891318"/>
                </a:cubicBezTo>
                <a:close/>
                <a:moveTo>
                  <a:pt x="355648" y="4891318"/>
                </a:moveTo>
                <a:cubicBezTo>
                  <a:pt x="293042" y="4891318"/>
                  <a:pt x="242289" y="4942071"/>
                  <a:pt x="242289" y="5004677"/>
                </a:cubicBezTo>
                <a:lnTo>
                  <a:pt x="242289" y="5021685"/>
                </a:lnTo>
                <a:cubicBezTo>
                  <a:pt x="242289" y="5084291"/>
                  <a:pt x="293042" y="5135044"/>
                  <a:pt x="355648" y="5135044"/>
                </a:cubicBezTo>
                <a:lnTo>
                  <a:pt x="1096494" y="5135044"/>
                </a:lnTo>
                <a:cubicBezTo>
                  <a:pt x="1159100" y="5135044"/>
                  <a:pt x="1209853" y="5084291"/>
                  <a:pt x="1209853" y="5021685"/>
                </a:cubicBezTo>
                <a:lnTo>
                  <a:pt x="1209853" y="5004677"/>
                </a:lnTo>
                <a:cubicBezTo>
                  <a:pt x="1209853" y="4942071"/>
                  <a:pt x="1159100" y="4891318"/>
                  <a:pt x="1096494" y="4891318"/>
                </a:cubicBezTo>
                <a:close/>
                <a:moveTo>
                  <a:pt x="1628685" y="4395256"/>
                </a:moveTo>
                <a:cubicBezTo>
                  <a:pt x="1566078" y="4395256"/>
                  <a:pt x="1515326" y="4446009"/>
                  <a:pt x="1515326" y="4508615"/>
                </a:cubicBezTo>
                <a:lnTo>
                  <a:pt x="1515326" y="4525623"/>
                </a:lnTo>
                <a:cubicBezTo>
                  <a:pt x="1515326" y="4588229"/>
                  <a:pt x="1566078" y="4638982"/>
                  <a:pt x="1628685" y="4638982"/>
                </a:cubicBezTo>
                <a:lnTo>
                  <a:pt x="2369531" y="4638982"/>
                </a:lnTo>
                <a:cubicBezTo>
                  <a:pt x="2432137" y="4638982"/>
                  <a:pt x="2482890" y="4588229"/>
                  <a:pt x="2482890" y="4525623"/>
                </a:cubicBezTo>
                <a:lnTo>
                  <a:pt x="2482890" y="4508615"/>
                </a:lnTo>
                <a:cubicBezTo>
                  <a:pt x="2482890" y="4446009"/>
                  <a:pt x="2432137" y="4395256"/>
                  <a:pt x="2369531" y="4395256"/>
                </a:cubicBezTo>
                <a:close/>
                <a:moveTo>
                  <a:pt x="0" y="0"/>
                </a:moveTo>
                <a:lnTo>
                  <a:pt x="12191656" y="0"/>
                </a:lnTo>
                <a:lnTo>
                  <a:pt x="12191656" y="6848369"/>
                </a:lnTo>
                <a:lnTo>
                  <a:pt x="0" y="6848369"/>
                </a:lnTo>
                <a:close/>
              </a:path>
            </a:pathLst>
          </a:custGeom>
          <a:solidFill>
            <a:schemeClr val="tx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CD7C6AD0-5B59-2F7E-D70C-21BBF07C53E6}"/>
              </a:ext>
            </a:extLst>
          </p:cNvPr>
          <p:cNvCxnSpPr>
            <a:cxnSpLocks/>
          </p:cNvCxnSpPr>
          <p:nvPr/>
        </p:nvCxnSpPr>
        <p:spPr>
          <a:xfrm>
            <a:off x="709435" y="2201993"/>
            <a:ext cx="0" cy="2693258"/>
          </a:xfrm>
          <a:prstGeom prst="straightConnector1">
            <a:avLst/>
          </a:prstGeom>
          <a:ln>
            <a:solidFill>
              <a:srgbClr val="A8B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D1986557-719E-EFC3-0AA5-15425811F3B9}"/>
              </a:ext>
            </a:extLst>
          </p:cNvPr>
          <p:cNvSpPr/>
          <p:nvPr/>
        </p:nvSpPr>
        <p:spPr>
          <a:xfrm>
            <a:off x="4222491" y="1111418"/>
            <a:ext cx="7574280" cy="1231135"/>
          </a:xfrm>
          <a:prstGeom prst="rect">
            <a:avLst/>
          </a:prstGeom>
          <a:solidFill>
            <a:srgbClr val="E5E9EF"/>
          </a:solidFill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66D792-55B5-C15B-9947-22FCC9670A1F}"/>
              </a:ext>
            </a:extLst>
          </p:cNvPr>
          <p:cNvSpPr/>
          <p:nvPr/>
        </p:nvSpPr>
        <p:spPr>
          <a:xfrm>
            <a:off x="4222491" y="2449368"/>
            <a:ext cx="7574280" cy="1374813"/>
          </a:xfrm>
          <a:prstGeom prst="rect">
            <a:avLst/>
          </a:prstGeom>
          <a:solidFill>
            <a:srgbClr val="E5E9EF"/>
          </a:solidFill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7A1D23-BE48-13A2-82B5-F8F896BBE0AB}"/>
              </a:ext>
            </a:extLst>
          </p:cNvPr>
          <p:cNvSpPr/>
          <p:nvPr/>
        </p:nvSpPr>
        <p:spPr>
          <a:xfrm>
            <a:off x="4222491" y="3962300"/>
            <a:ext cx="7574280" cy="2672632"/>
          </a:xfrm>
          <a:prstGeom prst="rect">
            <a:avLst/>
          </a:prstGeom>
          <a:solidFill>
            <a:srgbClr val="E5E9EF"/>
          </a:solidFill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C4555F1-46B4-4A32-6FCE-2711E17558B6}"/>
              </a:ext>
            </a:extLst>
          </p:cNvPr>
          <p:cNvCxnSpPr>
            <a:cxnSpLocks/>
          </p:cNvCxnSpPr>
          <p:nvPr/>
        </p:nvCxnSpPr>
        <p:spPr>
          <a:xfrm>
            <a:off x="1994386" y="3767833"/>
            <a:ext cx="0" cy="625308"/>
          </a:xfrm>
          <a:prstGeom prst="straightConnector1">
            <a:avLst/>
          </a:prstGeom>
          <a:ln>
            <a:solidFill>
              <a:srgbClr val="A8B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CF73447-E3C6-6503-E26B-4946AE589D4E}"/>
              </a:ext>
            </a:extLst>
          </p:cNvPr>
          <p:cNvCxnSpPr>
            <a:cxnSpLocks/>
          </p:cNvCxnSpPr>
          <p:nvPr/>
        </p:nvCxnSpPr>
        <p:spPr>
          <a:xfrm flipH="1">
            <a:off x="2471906" y="5013181"/>
            <a:ext cx="1740425" cy="0"/>
          </a:xfrm>
          <a:prstGeom prst="straightConnector1">
            <a:avLst/>
          </a:prstGeom>
          <a:ln>
            <a:solidFill>
              <a:srgbClr val="A8B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6B30FA09-8134-978D-B167-A1DFEA50E7A8}"/>
              </a:ext>
            </a:extLst>
          </p:cNvPr>
          <p:cNvCxnSpPr>
            <a:cxnSpLocks/>
          </p:cNvCxnSpPr>
          <p:nvPr/>
        </p:nvCxnSpPr>
        <p:spPr>
          <a:xfrm>
            <a:off x="4259761" y="1452327"/>
            <a:ext cx="311506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29A8F8C-10A0-DFEB-C478-CEB91CED39F5}"/>
              </a:ext>
            </a:extLst>
          </p:cNvPr>
          <p:cNvSpPr txBox="1"/>
          <p:nvPr/>
        </p:nvSpPr>
        <p:spPr>
          <a:xfrm>
            <a:off x="4251987" y="1144550"/>
            <a:ext cx="2148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2">
                    <a:lumMod val="10000"/>
                  </a:schemeClr>
                </a:solidFill>
              </a:rPr>
              <a:t>14</a:t>
            </a:r>
            <a:r>
              <a:rPr lang="ko-KR" altLang="en-US" sz="1400" b="1" dirty="0">
                <a:solidFill>
                  <a:schemeClr val="tx2">
                    <a:lumMod val="10000"/>
                  </a:schemeClr>
                </a:solidFill>
              </a:rPr>
              <a:t>시 예보 데이터만 추출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63E589F-C26D-DC5C-3D8E-20FB1DB22C58}"/>
              </a:ext>
            </a:extLst>
          </p:cNvPr>
          <p:cNvCxnSpPr>
            <a:cxnSpLocks/>
          </p:cNvCxnSpPr>
          <p:nvPr/>
        </p:nvCxnSpPr>
        <p:spPr>
          <a:xfrm>
            <a:off x="4259761" y="2786835"/>
            <a:ext cx="20292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ABA675A-871A-9C5F-40B6-E7E8BD454D96}"/>
              </a:ext>
            </a:extLst>
          </p:cNvPr>
          <p:cNvSpPr txBox="1"/>
          <p:nvPr/>
        </p:nvSpPr>
        <p:spPr>
          <a:xfrm>
            <a:off x="4251987" y="2479058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2">
                    <a:lumMod val="10000"/>
                  </a:schemeClr>
                </a:solidFill>
              </a:rPr>
              <a:t>예보한 시간 추가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314C7F7D-CB62-E52B-3962-09E877C05634}"/>
              </a:ext>
            </a:extLst>
          </p:cNvPr>
          <p:cNvCxnSpPr>
            <a:cxnSpLocks/>
          </p:cNvCxnSpPr>
          <p:nvPr/>
        </p:nvCxnSpPr>
        <p:spPr>
          <a:xfrm>
            <a:off x="4259761" y="4302707"/>
            <a:ext cx="44937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08B1F70-8476-CF62-9659-C1DD9EB1CE5D}"/>
              </a:ext>
            </a:extLst>
          </p:cNvPr>
          <p:cNvSpPr txBox="1"/>
          <p:nvPr/>
        </p:nvSpPr>
        <p:spPr>
          <a:xfrm>
            <a:off x="4251987" y="3994930"/>
            <a:ext cx="4501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2">
                    <a:lumMod val="10000"/>
                  </a:schemeClr>
                </a:solidFill>
              </a:rPr>
              <a:t>3</a:t>
            </a:r>
            <a:r>
              <a:rPr lang="ko-KR" altLang="en-US" sz="1400" b="1" dirty="0">
                <a:solidFill>
                  <a:schemeClr val="tx2">
                    <a:lumMod val="10000"/>
                  </a:schemeClr>
                </a:solidFill>
              </a:rPr>
              <a:t>시간 간격으로 예보된 데이터를 </a:t>
            </a:r>
            <a:r>
              <a:rPr lang="en-US" altLang="ko-KR" sz="1400" b="1" dirty="0">
                <a:solidFill>
                  <a:schemeClr val="tx2">
                    <a:lumMod val="10000"/>
                  </a:schemeClr>
                </a:solidFill>
              </a:rPr>
              <a:t>1</a:t>
            </a:r>
            <a:r>
              <a:rPr lang="ko-KR" altLang="en-US" sz="1400" b="1" dirty="0">
                <a:solidFill>
                  <a:schemeClr val="tx2">
                    <a:lumMod val="10000"/>
                  </a:schemeClr>
                </a:solidFill>
              </a:rPr>
              <a:t>시간 간격으로 변환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354B01F-F761-F6F9-E7B8-BC61AFC3A69C}"/>
              </a:ext>
            </a:extLst>
          </p:cNvPr>
          <p:cNvSpPr txBox="1"/>
          <p:nvPr/>
        </p:nvSpPr>
        <p:spPr>
          <a:xfrm>
            <a:off x="4305348" y="1588364"/>
            <a:ext cx="652454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매일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17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시 이전에 생성된 예보 데이터를 이용하여 익일 발전량을 예측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altLang="ko-KR" sz="7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17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시와 가장 가까운 시간대인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14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시에 예보된 데이터만을 이용하여 모델 구축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963661D-5CC4-23E9-A596-60DA3F73DB3A}"/>
              </a:ext>
            </a:extLst>
          </p:cNvPr>
          <p:cNvSpPr txBox="1"/>
          <p:nvPr/>
        </p:nvSpPr>
        <p:spPr>
          <a:xfrm>
            <a:off x="4530450" y="3424266"/>
            <a:ext cx="5867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예보 시간과 몇 시간 뒤 예보인지를 합치면 예보한 시간을 알 수 있음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A51C68F-A26A-8212-1FEC-AB10D713D486}"/>
              </a:ext>
            </a:extLst>
          </p:cNvPr>
          <p:cNvSpPr txBox="1"/>
          <p:nvPr/>
        </p:nvSpPr>
        <p:spPr>
          <a:xfrm>
            <a:off x="4472886" y="4402731"/>
            <a:ext cx="66848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예보는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3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시간 간격으로 이루어지므로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1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시간 간격으로 데이터를 변환해줘야 함</a:t>
            </a:r>
          </a:p>
        </p:txBody>
      </p:sp>
      <p:sp>
        <p:nvSpPr>
          <p:cNvPr id="65" name="화살표: 오른쪽 64">
            <a:extLst>
              <a:ext uri="{FF2B5EF4-FFF2-40B4-BE49-F238E27FC236}">
                <a16:creationId xmlns:a16="http://schemas.microsoft.com/office/drawing/2014/main" id="{22905A69-0BD3-5EF5-E0BA-DB4CD1411E9A}"/>
              </a:ext>
            </a:extLst>
          </p:cNvPr>
          <p:cNvSpPr/>
          <p:nvPr/>
        </p:nvSpPr>
        <p:spPr>
          <a:xfrm>
            <a:off x="8044933" y="2901757"/>
            <a:ext cx="458049" cy="420412"/>
          </a:xfrm>
          <a:prstGeom prst="rightArrow">
            <a:avLst/>
          </a:prstGeom>
          <a:solidFill>
            <a:srgbClr val="A8B2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F9F8C414-D1F1-4F7D-0CEC-0D6D5F9E5295}"/>
              </a:ext>
            </a:extLst>
          </p:cNvPr>
          <p:cNvCxnSpPr>
            <a:cxnSpLocks/>
          </p:cNvCxnSpPr>
          <p:nvPr/>
        </p:nvCxnSpPr>
        <p:spPr>
          <a:xfrm>
            <a:off x="709435" y="2201993"/>
            <a:ext cx="3502896" cy="0"/>
          </a:xfrm>
          <a:prstGeom prst="line">
            <a:avLst/>
          </a:prstGeom>
          <a:ln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5B58EE7D-41FA-5B2C-49EA-2C738C8F2537}"/>
              </a:ext>
            </a:extLst>
          </p:cNvPr>
          <p:cNvCxnSpPr>
            <a:cxnSpLocks/>
          </p:cNvCxnSpPr>
          <p:nvPr/>
        </p:nvCxnSpPr>
        <p:spPr>
          <a:xfrm>
            <a:off x="1994386" y="3767833"/>
            <a:ext cx="2217945" cy="0"/>
          </a:xfrm>
          <a:prstGeom prst="line">
            <a:avLst/>
          </a:prstGeom>
          <a:ln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그림 91">
            <a:extLst>
              <a:ext uri="{FF2B5EF4-FFF2-40B4-BE49-F238E27FC236}">
                <a16:creationId xmlns:a16="http://schemas.microsoft.com/office/drawing/2014/main" id="{C54B02FE-9C1F-EF0F-E28A-D50547A6AE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541" b="43521"/>
          <a:stretch/>
        </p:blipFill>
        <p:spPr>
          <a:xfrm>
            <a:off x="5264017" y="2878387"/>
            <a:ext cx="2413717" cy="477746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C8772DB4-BF91-FB8C-DDFD-B36FB808BB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968" b="43521"/>
          <a:stretch/>
        </p:blipFill>
        <p:spPr>
          <a:xfrm>
            <a:off x="8918824" y="2842172"/>
            <a:ext cx="1198413" cy="477746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9B93053C-AC3F-399D-6300-DA1BDC11C987}"/>
              </a:ext>
            </a:extLst>
          </p:cNvPr>
          <p:cNvSpPr txBox="1"/>
          <p:nvPr/>
        </p:nvSpPr>
        <p:spPr>
          <a:xfrm>
            <a:off x="4472886" y="4717602"/>
            <a:ext cx="4312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비는 시간대에 해당하는 데이터를 모두 선형보간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96A1F0B-430F-8DD2-D1EF-8E1C7833975F}"/>
              </a:ext>
            </a:extLst>
          </p:cNvPr>
          <p:cNvSpPr txBox="1"/>
          <p:nvPr/>
        </p:nvSpPr>
        <p:spPr>
          <a:xfrm>
            <a:off x="4472886" y="5009609"/>
            <a:ext cx="6530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예보 데이터이기 때문에 선형보간 시켜도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Data Leakage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가 발생하지 않음</a:t>
            </a:r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id="{6B49E1AE-47E3-4C56-2459-445751A09F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4133" b="27017"/>
          <a:stretch/>
        </p:blipFill>
        <p:spPr>
          <a:xfrm>
            <a:off x="5940862" y="5371203"/>
            <a:ext cx="1129495" cy="1017813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9D50EC1D-6901-D058-6322-535339BBBB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36" b="27017"/>
          <a:stretch/>
        </p:blipFill>
        <p:spPr>
          <a:xfrm>
            <a:off x="7058144" y="5368048"/>
            <a:ext cx="3072555" cy="101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691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81EC73-8D87-40A1-7909-0FC1E01CB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22" y="139971"/>
            <a:ext cx="11476715" cy="6157494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24AF04-B719-A3B5-7092-93A5B790C6A2}"/>
              </a:ext>
            </a:extLst>
          </p:cNvPr>
          <p:cNvCxnSpPr>
            <a:cxnSpLocks/>
          </p:cNvCxnSpPr>
          <p:nvPr/>
        </p:nvCxnSpPr>
        <p:spPr>
          <a:xfrm>
            <a:off x="-2093669" y="12176446"/>
            <a:ext cx="607739" cy="12531"/>
          </a:xfrm>
          <a:prstGeom prst="line">
            <a:avLst/>
          </a:prstGeom>
          <a:ln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6560C254-7324-3F82-815E-41C184A4FCBC}"/>
              </a:ext>
            </a:extLst>
          </p:cNvPr>
          <p:cNvSpPr/>
          <p:nvPr/>
        </p:nvSpPr>
        <p:spPr>
          <a:xfrm>
            <a:off x="2" y="0"/>
            <a:ext cx="12191659" cy="6840616"/>
          </a:xfrm>
          <a:custGeom>
            <a:avLst/>
            <a:gdLst>
              <a:gd name="connsiteX0" fmla="*/ 2940188 w 12191659"/>
              <a:gd name="connsiteY0" fmla="*/ 3889475 h 6840616"/>
              <a:gd name="connsiteX1" fmla="*/ 2826829 w 12191659"/>
              <a:gd name="connsiteY1" fmla="*/ 4002834 h 6840616"/>
              <a:gd name="connsiteX2" fmla="*/ 2826829 w 12191659"/>
              <a:gd name="connsiteY2" fmla="*/ 4019842 h 6840616"/>
              <a:gd name="connsiteX3" fmla="*/ 2940188 w 12191659"/>
              <a:gd name="connsiteY3" fmla="*/ 4133201 h 6840616"/>
              <a:gd name="connsiteX4" fmla="*/ 3681034 w 12191659"/>
              <a:gd name="connsiteY4" fmla="*/ 4133201 h 6840616"/>
              <a:gd name="connsiteX5" fmla="*/ 3794393 w 12191659"/>
              <a:gd name="connsiteY5" fmla="*/ 4019842 h 6840616"/>
              <a:gd name="connsiteX6" fmla="*/ 3794393 w 12191659"/>
              <a:gd name="connsiteY6" fmla="*/ 4002834 h 6840616"/>
              <a:gd name="connsiteX7" fmla="*/ 3681034 w 12191659"/>
              <a:gd name="connsiteY7" fmla="*/ 3889475 h 6840616"/>
              <a:gd name="connsiteX8" fmla="*/ 2940188 w 12191659"/>
              <a:gd name="connsiteY8" fmla="*/ 3360816 h 6840616"/>
              <a:gd name="connsiteX9" fmla="*/ 2826829 w 12191659"/>
              <a:gd name="connsiteY9" fmla="*/ 3474175 h 6840616"/>
              <a:gd name="connsiteX10" fmla="*/ 2826829 w 12191659"/>
              <a:gd name="connsiteY10" fmla="*/ 3491183 h 6840616"/>
              <a:gd name="connsiteX11" fmla="*/ 2940188 w 12191659"/>
              <a:gd name="connsiteY11" fmla="*/ 3604542 h 6840616"/>
              <a:gd name="connsiteX12" fmla="*/ 3681035 w 12191659"/>
              <a:gd name="connsiteY12" fmla="*/ 3604542 h 6840616"/>
              <a:gd name="connsiteX13" fmla="*/ 3794393 w 12191659"/>
              <a:gd name="connsiteY13" fmla="*/ 3491183 h 6840616"/>
              <a:gd name="connsiteX14" fmla="*/ 3794393 w 12191659"/>
              <a:gd name="connsiteY14" fmla="*/ 3474175 h 6840616"/>
              <a:gd name="connsiteX15" fmla="*/ 3681035 w 12191659"/>
              <a:gd name="connsiteY15" fmla="*/ 3360816 h 6840616"/>
              <a:gd name="connsiteX16" fmla="*/ 2940189 w 12191659"/>
              <a:gd name="connsiteY16" fmla="*/ 786063 h 6840616"/>
              <a:gd name="connsiteX17" fmla="*/ 2826830 w 12191659"/>
              <a:gd name="connsiteY17" fmla="*/ 899422 h 6840616"/>
              <a:gd name="connsiteX18" fmla="*/ 2826830 w 12191659"/>
              <a:gd name="connsiteY18" fmla="*/ 916430 h 6840616"/>
              <a:gd name="connsiteX19" fmla="*/ 2940189 w 12191659"/>
              <a:gd name="connsiteY19" fmla="*/ 1029789 h 6840616"/>
              <a:gd name="connsiteX20" fmla="*/ 3681035 w 12191659"/>
              <a:gd name="connsiteY20" fmla="*/ 1029789 h 6840616"/>
              <a:gd name="connsiteX21" fmla="*/ 3794394 w 12191659"/>
              <a:gd name="connsiteY21" fmla="*/ 916430 h 6840616"/>
              <a:gd name="connsiteX22" fmla="*/ 3794394 w 12191659"/>
              <a:gd name="connsiteY22" fmla="*/ 899422 h 6840616"/>
              <a:gd name="connsiteX23" fmla="*/ 3681035 w 12191659"/>
              <a:gd name="connsiteY23" fmla="*/ 786063 h 6840616"/>
              <a:gd name="connsiteX24" fmla="*/ 2940189 w 12191659"/>
              <a:gd name="connsiteY24" fmla="*/ 285721 h 6840616"/>
              <a:gd name="connsiteX25" fmla="*/ 2826830 w 12191659"/>
              <a:gd name="connsiteY25" fmla="*/ 399080 h 6840616"/>
              <a:gd name="connsiteX26" fmla="*/ 2826830 w 12191659"/>
              <a:gd name="connsiteY26" fmla="*/ 416088 h 6840616"/>
              <a:gd name="connsiteX27" fmla="*/ 2940189 w 12191659"/>
              <a:gd name="connsiteY27" fmla="*/ 529447 h 6840616"/>
              <a:gd name="connsiteX28" fmla="*/ 3681035 w 12191659"/>
              <a:gd name="connsiteY28" fmla="*/ 529447 h 6840616"/>
              <a:gd name="connsiteX29" fmla="*/ 3794394 w 12191659"/>
              <a:gd name="connsiteY29" fmla="*/ 416088 h 6840616"/>
              <a:gd name="connsiteX30" fmla="*/ 3794394 w 12191659"/>
              <a:gd name="connsiteY30" fmla="*/ 399080 h 6840616"/>
              <a:gd name="connsiteX31" fmla="*/ 3681035 w 12191659"/>
              <a:gd name="connsiteY31" fmla="*/ 285721 h 6840616"/>
              <a:gd name="connsiteX32" fmla="*/ 0 w 12191659"/>
              <a:gd name="connsiteY32" fmla="*/ 0 h 6840616"/>
              <a:gd name="connsiteX33" fmla="*/ 12191659 w 12191659"/>
              <a:gd name="connsiteY33" fmla="*/ 0 h 6840616"/>
              <a:gd name="connsiteX34" fmla="*/ 12191659 w 12191659"/>
              <a:gd name="connsiteY34" fmla="*/ 6840616 h 6840616"/>
              <a:gd name="connsiteX35" fmla="*/ 0 w 12191659"/>
              <a:gd name="connsiteY35" fmla="*/ 6840616 h 6840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91659" h="6840616">
                <a:moveTo>
                  <a:pt x="2940188" y="3889475"/>
                </a:moveTo>
                <a:cubicBezTo>
                  <a:pt x="2877582" y="3889475"/>
                  <a:pt x="2826829" y="3940228"/>
                  <a:pt x="2826829" y="4002834"/>
                </a:cubicBezTo>
                <a:lnTo>
                  <a:pt x="2826829" y="4019842"/>
                </a:lnTo>
                <a:cubicBezTo>
                  <a:pt x="2826829" y="4082448"/>
                  <a:pt x="2877582" y="4133201"/>
                  <a:pt x="2940188" y="4133201"/>
                </a:cubicBezTo>
                <a:lnTo>
                  <a:pt x="3681034" y="4133201"/>
                </a:lnTo>
                <a:cubicBezTo>
                  <a:pt x="3743640" y="4133201"/>
                  <a:pt x="3794393" y="4082448"/>
                  <a:pt x="3794393" y="4019842"/>
                </a:cubicBezTo>
                <a:lnTo>
                  <a:pt x="3794393" y="4002834"/>
                </a:lnTo>
                <a:cubicBezTo>
                  <a:pt x="3794393" y="3940228"/>
                  <a:pt x="3743640" y="3889475"/>
                  <a:pt x="3681034" y="3889475"/>
                </a:cubicBezTo>
                <a:close/>
                <a:moveTo>
                  <a:pt x="2940188" y="3360816"/>
                </a:moveTo>
                <a:cubicBezTo>
                  <a:pt x="2877582" y="3360816"/>
                  <a:pt x="2826829" y="3411569"/>
                  <a:pt x="2826829" y="3474175"/>
                </a:cubicBezTo>
                <a:lnTo>
                  <a:pt x="2826829" y="3491183"/>
                </a:lnTo>
                <a:cubicBezTo>
                  <a:pt x="2826829" y="3553789"/>
                  <a:pt x="2877582" y="3604542"/>
                  <a:pt x="2940188" y="3604542"/>
                </a:cubicBezTo>
                <a:lnTo>
                  <a:pt x="3681035" y="3604542"/>
                </a:lnTo>
                <a:cubicBezTo>
                  <a:pt x="3743641" y="3604542"/>
                  <a:pt x="3794393" y="3553789"/>
                  <a:pt x="3794393" y="3491183"/>
                </a:cubicBezTo>
                <a:lnTo>
                  <a:pt x="3794393" y="3474175"/>
                </a:lnTo>
                <a:cubicBezTo>
                  <a:pt x="3794393" y="3411569"/>
                  <a:pt x="3743641" y="3360816"/>
                  <a:pt x="3681035" y="3360816"/>
                </a:cubicBezTo>
                <a:close/>
                <a:moveTo>
                  <a:pt x="2940189" y="786063"/>
                </a:moveTo>
                <a:cubicBezTo>
                  <a:pt x="2877583" y="786063"/>
                  <a:pt x="2826830" y="836816"/>
                  <a:pt x="2826830" y="899422"/>
                </a:cubicBezTo>
                <a:lnTo>
                  <a:pt x="2826830" y="916430"/>
                </a:lnTo>
                <a:cubicBezTo>
                  <a:pt x="2826830" y="979036"/>
                  <a:pt x="2877583" y="1029789"/>
                  <a:pt x="2940189" y="1029789"/>
                </a:cubicBezTo>
                <a:lnTo>
                  <a:pt x="3681035" y="1029789"/>
                </a:lnTo>
                <a:cubicBezTo>
                  <a:pt x="3743641" y="1029789"/>
                  <a:pt x="3794394" y="979036"/>
                  <a:pt x="3794394" y="916430"/>
                </a:cubicBezTo>
                <a:lnTo>
                  <a:pt x="3794394" y="899422"/>
                </a:lnTo>
                <a:cubicBezTo>
                  <a:pt x="3794394" y="836816"/>
                  <a:pt x="3743641" y="786063"/>
                  <a:pt x="3681035" y="786063"/>
                </a:cubicBezTo>
                <a:close/>
                <a:moveTo>
                  <a:pt x="2940189" y="285721"/>
                </a:moveTo>
                <a:cubicBezTo>
                  <a:pt x="2877583" y="285721"/>
                  <a:pt x="2826830" y="336474"/>
                  <a:pt x="2826830" y="399080"/>
                </a:cubicBezTo>
                <a:lnTo>
                  <a:pt x="2826830" y="416088"/>
                </a:lnTo>
                <a:cubicBezTo>
                  <a:pt x="2826830" y="478694"/>
                  <a:pt x="2877583" y="529447"/>
                  <a:pt x="2940189" y="529447"/>
                </a:cubicBezTo>
                <a:lnTo>
                  <a:pt x="3681035" y="529447"/>
                </a:lnTo>
                <a:cubicBezTo>
                  <a:pt x="3743641" y="529447"/>
                  <a:pt x="3794394" y="478694"/>
                  <a:pt x="3794394" y="416088"/>
                </a:cubicBezTo>
                <a:lnTo>
                  <a:pt x="3794394" y="399080"/>
                </a:lnTo>
                <a:cubicBezTo>
                  <a:pt x="3794394" y="336474"/>
                  <a:pt x="3743641" y="285721"/>
                  <a:pt x="3681035" y="285721"/>
                </a:cubicBezTo>
                <a:close/>
                <a:moveTo>
                  <a:pt x="0" y="0"/>
                </a:moveTo>
                <a:lnTo>
                  <a:pt x="12191659" y="0"/>
                </a:lnTo>
                <a:lnTo>
                  <a:pt x="12191659" y="6840616"/>
                </a:lnTo>
                <a:lnTo>
                  <a:pt x="0" y="6840616"/>
                </a:lnTo>
                <a:close/>
              </a:path>
            </a:pathLst>
          </a:custGeom>
          <a:solidFill>
            <a:schemeClr val="tx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9D12455-37F5-BD76-B364-E7E8F3786BE6}"/>
              </a:ext>
            </a:extLst>
          </p:cNvPr>
          <p:cNvSpPr/>
          <p:nvPr/>
        </p:nvSpPr>
        <p:spPr>
          <a:xfrm>
            <a:off x="4357992" y="1063456"/>
            <a:ext cx="7574280" cy="3100208"/>
          </a:xfrm>
          <a:prstGeom prst="rect">
            <a:avLst/>
          </a:prstGeom>
          <a:solidFill>
            <a:srgbClr val="E5E9EF"/>
          </a:solidFill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57C5CA2-AF34-10A8-5168-47B52C40AC84}"/>
              </a:ext>
            </a:extLst>
          </p:cNvPr>
          <p:cNvCxnSpPr>
            <a:cxnSpLocks/>
          </p:cNvCxnSpPr>
          <p:nvPr/>
        </p:nvCxnSpPr>
        <p:spPr>
          <a:xfrm>
            <a:off x="4484796" y="1429820"/>
            <a:ext cx="307268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A30B471-3FDB-345C-700E-9E140E85AF25}"/>
              </a:ext>
            </a:extLst>
          </p:cNvPr>
          <p:cNvSpPr txBox="1"/>
          <p:nvPr/>
        </p:nvSpPr>
        <p:spPr>
          <a:xfrm>
            <a:off x="4431302" y="1122043"/>
            <a:ext cx="31261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2">
                    <a:lumMod val="10000"/>
                  </a:schemeClr>
                </a:solidFill>
              </a:rPr>
              <a:t>검증데이터 셋과 예측 데이터 셋 형성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20FA9D-2826-E379-D251-8AD26CC1AA1E}"/>
              </a:ext>
            </a:extLst>
          </p:cNvPr>
          <p:cNvSpPr txBox="1"/>
          <p:nvPr/>
        </p:nvSpPr>
        <p:spPr>
          <a:xfrm>
            <a:off x="4345259" y="1593729"/>
            <a:ext cx="7562218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검증 데이터 셋의 경우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2020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년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9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월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1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일 데이터부터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2022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년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4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월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30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일 데이터 까지 불러옴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7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2020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년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9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월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1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일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~2022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년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2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월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28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일 데이터까지 모델을 훈련시키는 데이터로 사용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     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모든 칼럼을 실제 관측 데이터로 구성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7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2022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년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3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월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1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일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~2022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년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4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월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30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일까지 데이터는 모델을 검증하는 데 사용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     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→ 온도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습도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풍향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풍속 데이터의 경우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14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시 예보데이터를 사용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altLang="ko-KR" sz="7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예측 데이터 셋의 경우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2020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년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9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월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1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일 데이터부터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2022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년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6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월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30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일 데이터까지 불러옴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7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2020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년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9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월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1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일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~2022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년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5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월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31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일 데이터까지 모델을 훈련시키는 데이터로 사용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7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2022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년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6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월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1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일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~2022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년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6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월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30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일 데이터는 모델 이용하여 예측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     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→ 온도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습도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풍향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풍속 데이터의 경우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14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시 예보데이터를 사용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5639F0A-AA16-8D48-3A02-57EB1473FF97}"/>
              </a:ext>
            </a:extLst>
          </p:cNvPr>
          <p:cNvCxnSpPr>
            <a:cxnSpLocks/>
          </p:cNvCxnSpPr>
          <p:nvPr/>
        </p:nvCxnSpPr>
        <p:spPr>
          <a:xfrm flipH="1">
            <a:off x="3794958" y="400959"/>
            <a:ext cx="406202" cy="0"/>
          </a:xfrm>
          <a:prstGeom prst="straightConnector1">
            <a:avLst/>
          </a:prstGeom>
          <a:ln>
            <a:solidFill>
              <a:srgbClr val="A8B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0C8302B-FD32-CCF6-C7FC-B9AECB91244E}"/>
              </a:ext>
            </a:extLst>
          </p:cNvPr>
          <p:cNvCxnSpPr>
            <a:cxnSpLocks/>
          </p:cNvCxnSpPr>
          <p:nvPr/>
        </p:nvCxnSpPr>
        <p:spPr>
          <a:xfrm flipH="1">
            <a:off x="3794958" y="924948"/>
            <a:ext cx="406202" cy="0"/>
          </a:xfrm>
          <a:prstGeom prst="straightConnector1">
            <a:avLst/>
          </a:prstGeom>
          <a:ln>
            <a:solidFill>
              <a:srgbClr val="A8B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BA3DEDA-9610-FF2E-ACDD-41D2548A3526}"/>
              </a:ext>
            </a:extLst>
          </p:cNvPr>
          <p:cNvCxnSpPr>
            <a:cxnSpLocks/>
          </p:cNvCxnSpPr>
          <p:nvPr/>
        </p:nvCxnSpPr>
        <p:spPr>
          <a:xfrm flipH="1">
            <a:off x="3794958" y="3500508"/>
            <a:ext cx="406202" cy="0"/>
          </a:xfrm>
          <a:prstGeom prst="straightConnector1">
            <a:avLst/>
          </a:prstGeom>
          <a:ln>
            <a:solidFill>
              <a:srgbClr val="A8B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DE9B815-4DDD-F2AD-32C2-CF18B556C92F}"/>
              </a:ext>
            </a:extLst>
          </p:cNvPr>
          <p:cNvCxnSpPr>
            <a:cxnSpLocks/>
          </p:cNvCxnSpPr>
          <p:nvPr/>
        </p:nvCxnSpPr>
        <p:spPr>
          <a:xfrm flipH="1">
            <a:off x="3787338" y="4011048"/>
            <a:ext cx="406202" cy="0"/>
          </a:xfrm>
          <a:prstGeom prst="straightConnector1">
            <a:avLst/>
          </a:prstGeom>
          <a:ln>
            <a:solidFill>
              <a:srgbClr val="A8B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B1B78030-B361-7F27-4478-660991A45B2F}"/>
              </a:ext>
            </a:extLst>
          </p:cNvPr>
          <p:cNvCxnSpPr>
            <a:cxnSpLocks/>
          </p:cNvCxnSpPr>
          <p:nvPr/>
        </p:nvCxnSpPr>
        <p:spPr>
          <a:xfrm>
            <a:off x="4193540" y="400959"/>
            <a:ext cx="7620" cy="3610089"/>
          </a:xfrm>
          <a:prstGeom prst="line">
            <a:avLst/>
          </a:prstGeom>
          <a:ln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34426C0-1FE7-544C-752C-C48B31F2C564}"/>
              </a:ext>
            </a:extLst>
          </p:cNvPr>
          <p:cNvCxnSpPr>
            <a:cxnSpLocks/>
          </p:cNvCxnSpPr>
          <p:nvPr/>
        </p:nvCxnSpPr>
        <p:spPr>
          <a:xfrm>
            <a:off x="4201160" y="2396568"/>
            <a:ext cx="156832" cy="0"/>
          </a:xfrm>
          <a:prstGeom prst="line">
            <a:avLst/>
          </a:prstGeom>
          <a:ln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425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81EC73-8D87-40A1-7909-0FC1E01CB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22" y="139971"/>
            <a:ext cx="11476715" cy="6157494"/>
          </a:xfrm>
          <a:prstGeom prst="rect">
            <a:avLst/>
          </a:prstGeom>
        </p:spPr>
      </p:pic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A1C0CE3C-2983-6813-CE78-54FDD6C69671}"/>
              </a:ext>
            </a:extLst>
          </p:cNvPr>
          <p:cNvSpPr/>
          <p:nvPr/>
        </p:nvSpPr>
        <p:spPr>
          <a:xfrm>
            <a:off x="2" y="0"/>
            <a:ext cx="12191999" cy="6858000"/>
          </a:xfrm>
          <a:custGeom>
            <a:avLst/>
            <a:gdLst>
              <a:gd name="connsiteX0" fmla="*/ 4225229 w 12191999"/>
              <a:gd name="connsiteY0" fmla="*/ 3331418 h 6858000"/>
              <a:gd name="connsiteX1" fmla="*/ 4111869 w 12191999"/>
              <a:gd name="connsiteY1" fmla="*/ 3444777 h 6858000"/>
              <a:gd name="connsiteX2" fmla="*/ 4111869 w 12191999"/>
              <a:gd name="connsiteY2" fmla="*/ 3461785 h 6858000"/>
              <a:gd name="connsiteX3" fmla="*/ 4225229 w 12191999"/>
              <a:gd name="connsiteY3" fmla="*/ 3575144 h 6858000"/>
              <a:gd name="connsiteX4" fmla="*/ 4966074 w 12191999"/>
              <a:gd name="connsiteY4" fmla="*/ 3575144 h 6858000"/>
              <a:gd name="connsiteX5" fmla="*/ 5079433 w 12191999"/>
              <a:gd name="connsiteY5" fmla="*/ 3461785 h 6858000"/>
              <a:gd name="connsiteX6" fmla="*/ 5079433 w 12191999"/>
              <a:gd name="connsiteY6" fmla="*/ 3444777 h 6858000"/>
              <a:gd name="connsiteX7" fmla="*/ 4966074 w 12191999"/>
              <a:gd name="connsiteY7" fmla="*/ 3331418 h 6858000"/>
              <a:gd name="connsiteX8" fmla="*/ 4225229 w 12191999"/>
              <a:gd name="connsiteY8" fmla="*/ 781310 h 6858000"/>
              <a:gd name="connsiteX9" fmla="*/ 4111870 w 12191999"/>
              <a:gd name="connsiteY9" fmla="*/ 894669 h 6858000"/>
              <a:gd name="connsiteX10" fmla="*/ 4111870 w 12191999"/>
              <a:gd name="connsiteY10" fmla="*/ 911677 h 6858000"/>
              <a:gd name="connsiteX11" fmla="*/ 4225229 w 12191999"/>
              <a:gd name="connsiteY11" fmla="*/ 1025036 h 6858000"/>
              <a:gd name="connsiteX12" fmla="*/ 4966075 w 12191999"/>
              <a:gd name="connsiteY12" fmla="*/ 1025036 h 6858000"/>
              <a:gd name="connsiteX13" fmla="*/ 5079433 w 12191999"/>
              <a:gd name="connsiteY13" fmla="*/ 911677 h 6858000"/>
              <a:gd name="connsiteX14" fmla="*/ 5079433 w 12191999"/>
              <a:gd name="connsiteY14" fmla="*/ 894669 h 6858000"/>
              <a:gd name="connsiteX15" fmla="*/ 4966075 w 12191999"/>
              <a:gd name="connsiteY15" fmla="*/ 781310 h 6858000"/>
              <a:gd name="connsiteX16" fmla="*/ 4225229 w 12191999"/>
              <a:gd name="connsiteY16" fmla="*/ 257741 h 6858000"/>
              <a:gd name="connsiteX17" fmla="*/ 4111870 w 12191999"/>
              <a:gd name="connsiteY17" fmla="*/ 371100 h 6858000"/>
              <a:gd name="connsiteX18" fmla="*/ 4111870 w 12191999"/>
              <a:gd name="connsiteY18" fmla="*/ 388108 h 6858000"/>
              <a:gd name="connsiteX19" fmla="*/ 4225229 w 12191999"/>
              <a:gd name="connsiteY19" fmla="*/ 501467 h 6858000"/>
              <a:gd name="connsiteX20" fmla="*/ 4966075 w 12191999"/>
              <a:gd name="connsiteY20" fmla="*/ 501467 h 6858000"/>
              <a:gd name="connsiteX21" fmla="*/ 5079433 w 12191999"/>
              <a:gd name="connsiteY21" fmla="*/ 388108 h 6858000"/>
              <a:gd name="connsiteX22" fmla="*/ 5079433 w 12191999"/>
              <a:gd name="connsiteY22" fmla="*/ 371100 h 6858000"/>
              <a:gd name="connsiteX23" fmla="*/ 4966075 w 12191999"/>
              <a:gd name="connsiteY23" fmla="*/ 257741 h 6858000"/>
              <a:gd name="connsiteX24" fmla="*/ 0 w 12191999"/>
              <a:gd name="connsiteY24" fmla="*/ 0 h 6858000"/>
              <a:gd name="connsiteX25" fmla="*/ 12191999 w 12191999"/>
              <a:gd name="connsiteY25" fmla="*/ 0 h 6858000"/>
              <a:gd name="connsiteX26" fmla="*/ 12191999 w 12191999"/>
              <a:gd name="connsiteY26" fmla="*/ 6858000 h 6858000"/>
              <a:gd name="connsiteX27" fmla="*/ 0 w 12191999"/>
              <a:gd name="connsiteY2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1999" h="6858000">
                <a:moveTo>
                  <a:pt x="4225229" y="3331418"/>
                </a:moveTo>
                <a:cubicBezTo>
                  <a:pt x="4162622" y="3331418"/>
                  <a:pt x="4111869" y="3382171"/>
                  <a:pt x="4111869" y="3444777"/>
                </a:cubicBezTo>
                <a:lnTo>
                  <a:pt x="4111869" y="3461785"/>
                </a:lnTo>
                <a:cubicBezTo>
                  <a:pt x="4111869" y="3524391"/>
                  <a:pt x="4162622" y="3575144"/>
                  <a:pt x="4225229" y="3575144"/>
                </a:cubicBezTo>
                <a:lnTo>
                  <a:pt x="4966074" y="3575144"/>
                </a:lnTo>
                <a:cubicBezTo>
                  <a:pt x="5028680" y="3575144"/>
                  <a:pt x="5079433" y="3524391"/>
                  <a:pt x="5079433" y="3461785"/>
                </a:cubicBezTo>
                <a:lnTo>
                  <a:pt x="5079433" y="3444777"/>
                </a:lnTo>
                <a:cubicBezTo>
                  <a:pt x="5079433" y="3382171"/>
                  <a:pt x="5028680" y="3331418"/>
                  <a:pt x="4966074" y="3331418"/>
                </a:cubicBezTo>
                <a:close/>
                <a:moveTo>
                  <a:pt x="4225229" y="781310"/>
                </a:moveTo>
                <a:cubicBezTo>
                  <a:pt x="4162623" y="781310"/>
                  <a:pt x="4111870" y="832063"/>
                  <a:pt x="4111870" y="894669"/>
                </a:cubicBezTo>
                <a:lnTo>
                  <a:pt x="4111870" y="911677"/>
                </a:lnTo>
                <a:cubicBezTo>
                  <a:pt x="4111870" y="974283"/>
                  <a:pt x="4162623" y="1025036"/>
                  <a:pt x="4225229" y="1025036"/>
                </a:cubicBezTo>
                <a:lnTo>
                  <a:pt x="4966075" y="1025036"/>
                </a:lnTo>
                <a:cubicBezTo>
                  <a:pt x="5028680" y="1025036"/>
                  <a:pt x="5079433" y="974283"/>
                  <a:pt x="5079433" y="911677"/>
                </a:cubicBezTo>
                <a:lnTo>
                  <a:pt x="5079433" y="894669"/>
                </a:lnTo>
                <a:cubicBezTo>
                  <a:pt x="5079433" y="832063"/>
                  <a:pt x="5028680" y="781310"/>
                  <a:pt x="4966075" y="781310"/>
                </a:cubicBezTo>
                <a:close/>
                <a:moveTo>
                  <a:pt x="4225229" y="257741"/>
                </a:moveTo>
                <a:cubicBezTo>
                  <a:pt x="4162623" y="257741"/>
                  <a:pt x="4111870" y="308494"/>
                  <a:pt x="4111870" y="371100"/>
                </a:cubicBezTo>
                <a:lnTo>
                  <a:pt x="4111870" y="388108"/>
                </a:lnTo>
                <a:cubicBezTo>
                  <a:pt x="4111870" y="450714"/>
                  <a:pt x="4162623" y="501467"/>
                  <a:pt x="4225229" y="501467"/>
                </a:cubicBezTo>
                <a:lnTo>
                  <a:pt x="4966075" y="501467"/>
                </a:lnTo>
                <a:cubicBezTo>
                  <a:pt x="5028680" y="501467"/>
                  <a:pt x="5079433" y="450714"/>
                  <a:pt x="5079433" y="388108"/>
                </a:cubicBezTo>
                <a:lnTo>
                  <a:pt x="5079433" y="371100"/>
                </a:lnTo>
                <a:cubicBezTo>
                  <a:pt x="5079433" y="308494"/>
                  <a:pt x="5028680" y="257741"/>
                  <a:pt x="4966075" y="257741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5639F0A-AA16-8D48-3A02-57EB1473FF97}"/>
              </a:ext>
            </a:extLst>
          </p:cNvPr>
          <p:cNvCxnSpPr>
            <a:cxnSpLocks/>
          </p:cNvCxnSpPr>
          <p:nvPr/>
        </p:nvCxnSpPr>
        <p:spPr>
          <a:xfrm flipH="1">
            <a:off x="5080979" y="398614"/>
            <a:ext cx="406202" cy="0"/>
          </a:xfrm>
          <a:prstGeom prst="straightConnector1">
            <a:avLst/>
          </a:prstGeom>
          <a:ln>
            <a:solidFill>
              <a:srgbClr val="A8B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0C8302B-FD32-CCF6-C7FC-B9AECB91244E}"/>
              </a:ext>
            </a:extLst>
          </p:cNvPr>
          <p:cNvCxnSpPr>
            <a:cxnSpLocks/>
          </p:cNvCxnSpPr>
          <p:nvPr/>
        </p:nvCxnSpPr>
        <p:spPr>
          <a:xfrm flipH="1">
            <a:off x="5080979" y="902283"/>
            <a:ext cx="406202" cy="0"/>
          </a:xfrm>
          <a:prstGeom prst="straightConnector1">
            <a:avLst/>
          </a:prstGeom>
          <a:ln>
            <a:solidFill>
              <a:srgbClr val="A8B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BA3DEDA-9610-FF2E-ACDD-41D2548A3526}"/>
              </a:ext>
            </a:extLst>
          </p:cNvPr>
          <p:cNvCxnSpPr>
            <a:cxnSpLocks/>
          </p:cNvCxnSpPr>
          <p:nvPr/>
        </p:nvCxnSpPr>
        <p:spPr>
          <a:xfrm flipH="1">
            <a:off x="5080979" y="3467683"/>
            <a:ext cx="406202" cy="0"/>
          </a:xfrm>
          <a:prstGeom prst="straightConnector1">
            <a:avLst/>
          </a:prstGeom>
          <a:ln>
            <a:solidFill>
              <a:srgbClr val="A8B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B1B78030-B361-7F27-4478-660991A45B2F}"/>
              </a:ext>
            </a:extLst>
          </p:cNvPr>
          <p:cNvCxnSpPr>
            <a:cxnSpLocks/>
          </p:cNvCxnSpPr>
          <p:nvPr/>
        </p:nvCxnSpPr>
        <p:spPr>
          <a:xfrm>
            <a:off x="5479561" y="398614"/>
            <a:ext cx="7620" cy="3069069"/>
          </a:xfrm>
          <a:prstGeom prst="line">
            <a:avLst/>
          </a:prstGeom>
          <a:ln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34426C0-1FE7-544C-752C-C48B31F2C564}"/>
              </a:ext>
            </a:extLst>
          </p:cNvPr>
          <p:cNvCxnSpPr>
            <a:cxnSpLocks/>
          </p:cNvCxnSpPr>
          <p:nvPr/>
        </p:nvCxnSpPr>
        <p:spPr>
          <a:xfrm>
            <a:off x="5487181" y="2394223"/>
            <a:ext cx="156832" cy="0"/>
          </a:xfrm>
          <a:prstGeom prst="line">
            <a:avLst/>
          </a:prstGeom>
          <a:ln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1EA4D91-8AFD-F845-BE7F-07A6E2EBDA69}"/>
              </a:ext>
            </a:extLst>
          </p:cNvPr>
          <p:cNvSpPr/>
          <p:nvPr/>
        </p:nvSpPr>
        <p:spPr>
          <a:xfrm>
            <a:off x="5662102" y="1602769"/>
            <a:ext cx="6367617" cy="1582908"/>
          </a:xfrm>
          <a:prstGeom prst="rect">
            <a:avLst/>
          </a:prstGeom>
          <a:solidFill>
            <a:srgbClr val="E5E9EF"/>
          </a:solidFill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1FA14FF-E1A8-A378-2F83-CB60C7E0694D}"/>
              </a:ext>
            </a:extLst>
          </p:cNvPr>
          <p:cNvCxnSpPr>
            <a:cxnSpLocks/>
          </p:cNvCxnSpPr>
          <p:nvPr/>
        </p:nvCxnSpPr>
        <p:spPr>
          <a:xfrm>
            <a:off x="5725439" y="2118375"/>
            <a:ext cx="325221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2B3D796-7B84-92E9-FCBD-8F0F77AE2952}"/>
              </a:ext>
            </a:extLst>
          </p:cNvPr>
          <p:cNvSpPr txBox="1"/>
          <p:nvPr/>
        </p:nvSpPr>
        <p:spPr>
          <a:xfrm>
            <a:off x="5671945" y="1810598"/>
            <a:ext cx="3305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2">
                    <a:lumMod val="10000"/>
                  </a:schemeClr>
                </a:solidFill>
              </a:rPr>
              <a:t>필요한 데이터 셋에 발전량 데이터 결합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3EDF3A-5F56-582B-0C9B-2F9C606E489C}"/>
              </a:ext>
            </a:extLst>
          </p:cNvPr>
          <p:cNvSpPr txBox="1"/>
          <p:nvPr/>
        </p:nvSpPr>
        <p:spPr>
          <a:xfrm>
            <a:off x="5662102" y="2326204"/>
            <a:ext cx="6367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검증 데이터 셋과 예측 데이터 셋 중 훈련데이터에는 발전량 데이터가 필요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7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위의 데이터 셋에 발전량 데이터를 결합시킴 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4025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81EC73-8D87-40A1-7909-0FC1E01CB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22" y="139971"/>
            <a:ext cx="11476715" cy="6157494"/>
          </a:xfrm>
          <a:prstGeom prst="rect">
            <a:avLst/>
          </a:prstGeom>
        </p:spPr>
      </p:pic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F0A73F47-CF9A-A4AB-A127-6641AF8759C8}"/>
              </a:ext>
            </a:extLst>
          </p:cNvPr>
          <p:cNvSpPr/>
          <p:nvPr/>
        </p:nvSpPr>
        <p:spPr>
          <a:xfrm>
            <a:off x="2" y="0"/>
            <a:ext cx="12191999" cy="6857999"/>
          </a:xfrm>
          <a:custGeom>
            <a:avLst/>
            <a:gdLst>
              <a:gd name="connsiteX0" fmla="*/ 5500257 w 12191999"/>
              <a:gd name="connsiteY0" fmla="*/ 3880160 h 6857999"/>
              <a:gd name="connsiteX1" fmla="*/ 5386898 w 12191999"/>
              <a:gd name="connsiteY1" fmla="*/ 3993519 h 6857999"/>
              <a:gd name="connsiteX2" fmla="*/ 5386898 w 12191999"/>
              <a:gd name="connsiteY2" fmla="*/ 4010527 h 6857999"/>
              <a:gd name="connsiteX3" fmla="*/ 5500257 w 12191999"/>
              <a:gd name="connsiteY3" fmla="*/ 4123886 h 6857999"/>
              <a:gd name="connsiteX4" fmla="*/ 6241103 w 12191999"/>
              <a:gd name="connsiteY4" fmla="*/ 4123886 h 6857999"/>
              <a:gd name="connsiteX5" fmla="*/ 6354462 w 12191999"/>
              <a:gd name="connsiteY5" fmla="*/ 4010527 h 6857999"/>
              <a:gd name="connsiteX6" fmla="*/ 6354462 w 12191999"/>
              <a:gd name="connsiteY6" fmla="*/ 3993519 h 6857999"/>
              <a:gd name="connsiteX7" fmla="*/ 6241103 w 12191999"/>
              <a:gd name="connsiteY7" fmla="*/ 3880160 h 6857999"/>
              <a:gd name="connsiteX8" fmla="*/ 5518546 w 12191999"/>
              <a:gd name="connsiteY8" fmla="*/ 3337616 h 6857999"/>
              <a:gd name="connsiteX9" fmla="*/ 5405186 w 12191999"/>
              <a:gd name="connsiteY9" fmla="*/ 3450975 h 6857999"/>
              <a:gd name="connsiteX10" fmla="*/ 5405186 w 12191999"/>
              <a:gd name="connsiteY10" fmla="*/ 3467983 h 6857999"/>
              <a:gd name="connsiteX11" fmla="*/ 5518546 w 12191999"/>
              <a:gd name="connsiteY11" fmla="*/ 3581342 h 6857999"/>
              <a:gd name="connsiteX12" fmla="*/ 6259391 w 12191999"/>
              <a:gd name="connsiteY12" fmla="*/ 3581342 h 6857999"/>
              <a:gd name="connsiteX13" fmla="*/ 6372750 w 12191999"/>
              <a:gd name="connsiteY13" fmla="*/ 3467983 h 6857999"/>
              <a:gd name="connsiteX14" fmla="*/ 6372750 w 12191999"/>
              <a:gd name="connsiteY14" fmla="*/ 3450975 h 6857999"/>
              <a:gd name="connsiteX15" fmla="*/ 6259391 w 12191999"/>
              <a:gd name="connsiteY15" fmla="*/ 3337616 h 6857999"/>
              <a:gd name="connsiteX16" fmla="*/ 5518546 w 12191999"/>
              <a:gd name="connsiteY16" fmla="*/ 781310 h 6857999"/>
              <a:gd name="connsiteX17" fmla="*/ 5405187 w 12191999"/>
              <a:gd name="connsiteY17" fmla="*/ 894669 h 6857999"/>
              <a:gd name="connsiteX18" fmla="*/ 5405187 w 12191999"/>
              <a:gd name="connsiteY18" fmla="*/ 911677 h 6857999"/>
              <a:gd name="connsiteX19" fmla="*/ 5518546 w 12191999"/>
              <a:gd name="connsiteY19" fmla="*/ 1025036 h 6857999"/>
              <a:gd name="connsiteX20" fmla="*/ 6259391 w 12191999"/>
              <a:gd name="connsiteY20" fmla="*/ 1025036 h 6857999"/>
              <a:gd name="connsiteX21" fmla="*/ 6372750 w 12191999"/>
              <a:gd name="connsiteY21" fmla="*/ 911677 h 6857999"/>
              <a:gd name="connsiteX22" fmla="*/ 6372750 w 12191999"/>
              <a:gd name="connsiteY22" fmla="*/ 894669 h 6857999"/>
              <a:gd name="connsiteX23" fmla="*/ 6259391 w 12191999"/>
              <a:gd name="connsiteY23" fmla="*/ 781310 h 6857999"/>
              <a:gd name="connsiteX24" fmla="*/ 5518546 w 12191999"/>
              <a:gd name="connsiteY24" fmla="*/ 274321 h 6857999"/>
              <a:gd name="connsiteX25" fmla="*/ 5405187 w 12191999"/>
              <a:gd name="connsiteY25" fmla="*/ 387680 h 6857999"/>
              <a:gd name="connsiteX26" fmla="*/ 5405187 w 12191999"/>
              <a:gd name="connsiteY26" fmla="*/ 404688 h 6857999"/>
              <a:gd name="connsiteX27" fmla="*/ 5518546 w 12191999"/>
              <a:gd name="connsiteY27" fmla="*/ 518047 h 6857999"/>
              <a:gd name="connsiteX28" fmla="*/ 6259391 w 12191999"/>
              <a:gd name="connsiteY28" fmla="*/ 518047 h 6857999"/>
              <a:gd name="connsiteX29" fmla="*/ 6372750 w 12191999"/>
              <a:gd name="connsiteY29" fmla="*/ 404688 h 6857999"/>
              <a:gd name="connsiteX30" fmla="*/ 6372750 w 12191999"/>
              <a:gd name="connsiteY30" fmla="*/ 387680 h 6857999"/>
              <a:gd name="connsiteX31" fmla="*/ 6259391 w 12191999"/>
              <a:gd name="connsiteY31" fmla="*/ 274321 h 6857999"/>
              <a:gd name="connsiteX32" fmla="*/ 0 w 12191999"/>
              <a:gd name="connsiteY32" fmla="*/ 0 h 6857999"/>
              <a:gd name="connsiteX33" fmla="*/ 12191999 w 12191999"/>
              <a:gd name="connsiteY33" fmla="*/ 0 h 6857999"/>
              <a:gd name="connsiteX34" fmla="*/ 12191999 w 12191999"/>
              <a:gd name="connsiteY34" fmla="*/ 6857999 h 6857999"/>
              <a:gd name="connsiteX35" fmla="*/ 0 w 12191999"/>
              <a:gd name="connsiteY3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91999" h="6857999">
                <a:moveTo>
                  <a:pt x="5500257" y="3880160"/>
                </a:moveTo>
                <a:cubicBezTo>
                  <a:pt x="5437651" y="3880160"/>
                  <a:pt x="5386898" y="3930913"/>
                  <a:pt x="5386898" y="3993519"/>
                </a:cubicBezTo>
                <a:lnTo>
                  <a:pt x="5386898" y="4010527"/>
                </a:lnTo>
                <a:cubicBezTo>
                  <a:pt x="5386898" y="4073133"/>
                  <a:pt x="5437651" y="4123886"/>
                  <a:pt x="5500257" y="4123886"/>
                </a:cubicBezTo>
                <a:lnTo>
                  <a:pt x="6241103" y="4123886"/>
                </a:lnTo>
                <a:cubicBezTo>
                  <a:pt x="6303709" y="4123886"/>
                  <a:pt x="6354462" y="4073133"/>
                  <a:pt x="6354462" y="4010527"/>
                </a:cubicBezTo>
                <a:lnTo>
                  <a:pt x="6354462" y="3993519"/>
                </a:lnTo>
                <a:cubicBezTo>
                  <a:pt x="6354462" y="3930913"/>
                  <a:pt x="6303709" y="3880160"/>
                  <a:pt x="6241103" y="3880160"/>
                </a:cubicBezTo>
                <a:close/>
                <a:moveTo>
                  <a:pt x="5518546" y="3337616"/>
                </a:moveTo>
                <a:cubicBezTo>
                  <a:pt x="5455940" y="3337616"/>
                  <a:pt x="5405186" y="3388370"/>
                  <a:pt x="5405186" y="3450975"/>
                </a:cubicBezTo>
                <a:lnTo>
                  <a:pt x="5405186" y="3467983"/>
                </a:lnTo>
                <a:cubicBezTo>
                  <a:pt x="5405186" y="3530589"/>
                  <a:pt x="5455940" y="3581342"/>
                  <a:pt x="5518546" y="3581342"/>
                </a:cubicBezTo>
                <a:lnTo>
                  <a:pt x="6259391" y="3581342"/>
                </a:lnTo>
                <a:cubicBezTo>
                  <a:pt x="6321997" y="3581342"/>
                  <a:pt x="6372750" y="3530589"/>
                  <a:pt x="6372750" y="3467983"/>
                </a:cubicBezTo>
                <a:lnTo>
                  <a:pt x="6372750" y="3450975"/>
                </a:lnTo>
                <a:cubicBezTo>
                  <a:pt x="6372750" y="3388370"/>
                  <a:pt x="6321997" y="3337616"/>
                  <a:pt x="6259391" y="3337616"/>
                </a:cubicBezTo>
                <a:close/>
                <a:moveTo>
                  <a:pt x="5518546" y="781310"/>
                </a:moveTo>
                <a:cubicBezTo>
                  <a:pt x="5455940" y="781310"/>
                  <a:pt x="5405187" y="832063"/>
                  <a:pt x="5405187" y="894669"/>
                </a:cubicBezTo>
                <a:lnTo>
                  <a:pt x="5405187" y="911677"/>
                </a:lnTo>
                <a:cubicBezTo>
                  <a:pt x="5405187" y="974283"/>
                  <a:pt x="5455940" y="1025036"/>
                  <a:pt x="5518546" y="1025036"/>
                </a:cubicBezTo>
                <a:lnTo>
                  <a:pt x="6259391" y="1025036"/>
                </a:lnTo>
                <a:cubicBezTo>
                  <a:pt x="6321997" y="1025036"/>
                  <a:pt x="6372750" y="974283"/>
                  <a:pt x="6372750" y="911677"/>
                </a:cubicBezTo>
                <a:lnTo>
                  <a:pt x="6372750" y="894669"/>
                </a:lnTo>
                <a:cubicBezTo>
                  <a:pt x="6372750" y="832063"/>
                  <a:pt x="6321997" y="781310"/>
                  <a:pt x="6259391" y="781310"/>
                </a:cubicBezTo>
                <a:close/>
                <a:moveTo>
                  <a:pt x="5518546" y="274321"/>
                </a:moveTo>
                <a:cubicBezTo>
                  <a:pt x="5455940" y="274321"/>
                  <a:pt x="5405187" y="325074"/>
                  <a:pt x="5405187" y="387680"/>
                </a:cubicBezTo>
                <a:lnTo>
                  <a:pt x="5405187" y="404688"/>
                </a:lnTo>
                <a:cubicBezTo>
                  <a:pt x="5405187" y="467294"/>
                  <a:pt x="5455940" y="518047"/>
                  <a:pt x="5518546" y="518047"/>
                </a:cubicBezTo>
                <a:lnTo>
                  <a:pt x="6259391" y="518047"/>
                </a:lnTo>
                <a:cubicBezTo>
                  <a:pt x="6321997" y="518047"/>
                  <a:pt x="6372750" y="467294"/>
                  <a:pt x="6372750" y="404688"/>
                </a:cubicBezTo>
                <a:lnTo>
                  <a:pt x="6372750" y="387680"/>
                </a:lnTo>
                <a:cubicBezTo>
                  <a:pt x="6372750" y="325074"/>
                  <a:pt x="6321997" y="274321"/>
                  <a:pt x="6259391" y="274321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tx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5639F0A-AA16-8D48-3A02-57EB1473FF97}"/>
              </a:ext>
            </a:extLst>
          </p:cNvPr>
          <p:cNvCxnSpPr>
            <a:cxnSpLocks/>
          </p:cNvCxnSpPr>
          <p:nvPr/>
        </p:nvCxnSpPr>
        <p:spPr>
          <a:xfrm>
            <a:off x="4956472" y="398031"/>
            <a:ext cx="406202" cy="0"/>
          </a:xfrm>
          <a:prstGeom prst="straightConnector1">
            <a:avLst/>
          </a:prstGeom>
          <a:ln>
            <a:solidFill>
              <a:srgbClr val="A8B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0C8302B-FD32-CCF6-C7FC-B9AECB91244E}"/>
              </a:ext>
            </a:extLst>
          </p:cNvPr>
          <p:cNvCxnSpPr>
            <a:cxnSpLocks/>
          </p:cNvCxnSpPr>
          <p:nvPr/>
        </p:nvCxnSpPr>
        <p:spPr>
          <a:xfrm>
            <a:off x="4956472" y="901700"/>
            <a:ext cx="406202" cy="0"/>
          </a:xfrm>
          <a:prstGeom prst="straightConnector1">
            <a:avLst/>
          </a:prstGeom>
          <a:ln>
            <a:solidFill>
              <a:srgbClr val="A8B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BA3DEDA-9610-FF2E-ACDD-41D2548A3526}"/>
              </a:ext>
            </a:extLst>
          </p:cNvPr>
          <p:cNvCxnSpPr>
            <a:cxnSpLocks/>
          </p:cNvCxnSpPr>
          <p:nvPr/>
        </p:nvCxnSpPr>
        <p:spPr>
          <a:xfrm>
            <a:off x="4956472" y="3467100"/>
            <a:ext cx="406202" cy="0"/>
          </a:xfrm>
          <a:prstGeom prst="straightConnector1">
            <a:avLst/>
          </a:prstGeom>
          <a:ln>
            <a:solidFill>
              <a:srgbClr val="A8B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B1B78030-B361-7F27-4478-660991A45B2F}"/>
              </a:ext>
            </a:extLst>
          </p:cNvPr>
          <p:cNvCxnSpPr>
            <a:cxnSpLocks/>
          </p:cNvCxnSpPr>
          <p:nvPr/>
        </p:nvCxnSpPr>
        <p:spPr>
          <a:xfrm flipH="1">
            <a:off x="4964092" y="398031"/>
            <a:ext cx="0" cy="3587229"/>
          </a:xfrm>
          <a:prstGeom prst="line">
            <a:avLst/>
          </a:prstGeom>
          <a:ln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043F3A0-DDC4-1E08-A0B6-4EA27449C9B8}"/>
              </a:ext>
            </a:extLst>
          </p:cNvPr>
          <p:cNvCxnSpPr>
            <a:cxnSpLocks/>
          </p:cNvCxnSpPr>
          <p:nvPr/>
        </p:nvCxnSpPr>
        <p:spPr>
          <a:xfrm>
            <a:off x="4956472" y="3985260"/>
            <a:ext cx="421442" cy="0"/>
          </a:xfrm>
          <a:prstGeom prst="straightConnector1">
            <a:avLst/>
          </a:prstGeom>
          <a:ln>
            <a:solidFill>
              <a:srgbClr val="A8B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34426C0-1FE7-544C-752C-C48B31F2C564}"/>
              </a:ext>
            </a:extLst>
          </p:cNvPr>
          <p:cNvCxnSpPr>
            <a:cxnSpLocks/>
          </p:cNvCxnSpPr>
          <p:nvPr/>
        </p:nvCxnSpPr>
        <p:spPr>
          <a:xfrm>
            <a:off x="4790298" y="2707412"/>
            <a:ext cx="156832" cy="0"/>
          </a:xfrm>
          <a:prstGeom prst="line">
            <a:avLst/>
          </a:prstGeom>
          <a:ln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080A2E1-2743-A329-BEAB-A7697697151D}"/>
              </a:ext>
            </a:extLst>
          </p:cNvPr>
          <p:cNvCxnSpPr>
            <a:cxnSpLocks/>
          </p:cNvCxnSpPr>
          <p:nvPr/>
        </p:nvCxnSpPr>
        <p:spPr>
          <a:xfrm flipH="1">
            <a:off x="4779581" y="2699792"/>
            <a:ext cx="0" cy="3587229"/>
          </a:xfrm>
          <a:prstGeom prst="line">
            <a:avLst/>
          </a:prstGeom>
          <a:ln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B959CE0-C3AC-516A-A603-5587DB0F2720}"/>
              </a:ext>
            </a:extLst>
          </p:cNvPr>
          <p:cNvCxnSpPr>
            <a:cxnSpLocks/>
          </p:cNvCxnSpPr>
          <p:nvPr/>
        </p:nvCxnSpPr>
        <p:spPr>
          <a:xfrm>
            <a:off x="4776780" y="6279401"/>
            <a:ext cx="1674453" cy="0"/>
          </a:xfrm>
          <a:prstGeom prst="line">
            <a:avLst/>
          </a:prstGeom>
          <a:ln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9D12455-37F5-BD76-B364-E7E8F3786BE6}"/>
              </a:ext>
            </a:extLst>
          </p:cNvPr>
          <p:cNvSpPr/>
          <p:nvPr/>
        </p:nvSpPr>
        <p:spPr>
          <a:xfrm>
            <a:off x="6451233" y="3919484"/>
            <a:ext cx="5601586" cy="2763984"/>
          </a:xfrm>
          <a:prstGeom prst="rect">
            <a:avLst/>
          </a:prstGeom>
          <a:solidFill>
            <a:srgbClr val="E5E9EF"/>
          </a:solidFill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BBC532E-3CCA-61A4-9880-BF6FEC8781AB}"/>
              </a:ext>
            </a:extLst>
          </p:cNvPr>
          <p:cNvCxnSpPr>
            <a:cxnSpLocks/>
          </p:cNvCxnSpPr>
          <p:nvPr/>
        </p:nvCxnSpPr>
        <p:spPr>
          <a:xfrm>
            <a:off x="6514517" y="4428198"/>
            <a:ext cx="325221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D85F298-0CA3-45BE-9726-AC8D2C908C44}"/>
              </a:ext>
            </a:extLst>
          </p:cNvPr>
          <p:cNvSpPr txBox="1"/>
          <p:nvPr/>
        </p:nvSpPr>
        <p:spPr>
          <a:xfrm>
            <a:off x="6461023" y="4120421"/>
            <a:ext cx="28664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2">
                    <a:lumMod val="10000"/>
                  </a:schemeClr>
                </a:solidFill>
              </a:rPr>
              <a:t>월</a:t>
            </a:r>
            <a:r>
              <a:rPr lang="en-US" altLang="ko-KR" sz="1400" b="1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b="1" dirty="0">
                <a:solidFill>
                  <a:schemeClr val="tx2">
                    <a:lumMod val="10000"/>
                  </a:schemeClr>
                </a:solidFill>
              </a:rPr>
              <a:t>일</a:t>
            </a:r>
            <a:r>
              <a:rPr lang="en-US" altLang="ko-KR" sz="1400" b="1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b="1" dirty="0">
                <a:solidFill>
                  <a:schemeClr val="tx2">
                    <a:lumMod val="10000"/>
                  </a:schemeClr>
                </a:solidFill>
              </a:rPr>
              <a:t>시간에 해당하는 칼럼 생성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1C94CA-4EA7-7539-EFCE-2CB7448BAFBB}"/>
              </a:ext>
            </a:extLst>
          </p:cNvPr>
          <p:cNvSpPr txBox="1"/>
          <p:nvPr/>
        </p:nvSpPr>
        <p:spPr>
          <a:xfrm>
            <a:off x="6522717" y="4590398"/>
            <a:ext cx="57978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월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일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시간 데이터는 예측에 굉장히 중요한 요소로 작용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7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월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일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시간에 해당하는 데이터를 추출하여 각각을 칼럼을 형성 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4BFC944-168D-7A39-0EB6-3F8A834488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699"/>
          <a:stretch/>
        </p:blipFill>
        <p:spPr>
          <a:xfrm>
            <a:off x="8227634" y="5287973"/>
            <a:ext cx="2065199" cy="12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936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81EC73-8D87-40A1-7909-0FC1E01CB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22" y="139971"/>
            <a:ext cx="11476715" cy="6157494"/>
          </a:xfrm>
          <a:prstGeom prst="rect">
            <a:avLst/>
          </a:prstGeom>
        </p:spPr>
      </p:pic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50BC8F3-571F-A926-D65E-294237293BBC}"/>
              </a:ext>
            </a:extLst>
          </p:cNvPr>
          <p:cNvSpPr/>
          <p:nvPr/>
        </p:nvSpPr>
        <p:spPr>
          <a:xfrm>
            <a:off x="2" y="0"/>
            <a:ext cx="12191999" cy="6858000"/>
          </a:xfrm>
          <a:custGeom>
            <a:avLst/>
            <a:gdLst>
              <a:gd name="connsiteX0" fmla="*/ 6790323 w 12191999"/>
              <a:gd name="connsiteY0" fmla="*/ 269537 h 6858000"/>
              <a:gd name="connsiteX1" fmla="*/ 6676964 w 12191999"/>
              <a:gd name="connsiteY1" fmla="*/ 382896 h 6858000"/>
              <a:gd name="connsiteX2" fmla="*/ 6676964 w 12191999"/>
              <a:gd name="connsiteY2" fmla="*/ 399904 h 6858000"/>
              <a:gd name="connsiteX3" fmla="*/ 6790323 w 12191999"/>
              <a:gd name="connsiteY3" fmla="*/ 513263 h 6858000"/>
              <a:gd name="connsiteX4" fmla="*/ 7531169 w 12191999"/>
              <a:gd name="connsiteY4" fmla="*/ 513263 h 6858000"/>
              <a:gd name="connsiteX5" fmla="*/ 7644528 w 12191999"/>
              <a:gd name="connsiteY5" fmla="*/ 399904 h 6858000"/>
              <a:gd name="connsiteX6" fmla="*/ 7644528 w 12191999"/>
              <a:gd name="connsiteY6" fmla="*/ 382896 h 6858000"/>
              <a:gd name="connsiteX7" fmla="*/ 7531169 w 12191999"/>
              <a:gd name="connsiteY7" fmla="*/ 269537 h 6858000"/>
              <a:gd name="connsiteX8" fmla="*/ 8037995 w 12191999"/>
              <a:gd name="connsiteY8" fmla="*/ 269537 h 6858000"/>
              <a:gd name="connsiteX9" fmla="*/ 7924636 w 12191999"/>
              <a:gd name="connsiteY9" fmla="*/ 382896 h 6858000"/>
              <a:gd name="connsiteX10" fmla="*/ 7924636 w 12191999"/>
              <a:gd name="connsiteY10" fmla="*/ 399904 h 6858000"/>
              <a:gd name="connsiteX11" fmla="*/ 8037995 w 12191999"/>
              <a:gd name="connsiteY11" fmla="*/ 513263 h 6858000"/>
              <a:gd name="connsiteX12" fmla="*/ 8778841 w 12191999"/>
              <a:gd name="connsiteY12" fmla="*/ 513263 h 6858000"/>
              <a:gd name="connsiteX13" fmla="*/ 8892200 w 12191999"/>
              <a:gd name="connsiteY13" fmla="*/ 399904 h 6858000"/>
              <a:gd name="connsiteX14" fmla="*/ 8892200 w 12191999"/>
              <a:gd name="connsiteY14" fmla="*/ 382896 h 6858000"/>
              <a:gd name="connsiteX15" fmla="*/ 8778841 w 12191999"/>
              <a:gd name="connsiteY15" fmla="*/ 269537 h 6858000"/>
              <a:gd name="connsiteX16" fmla="*/ 9376196 w 12191999"/>
              <a:gd name="connsiteY16" fmla="*/ 269537 h 6858000"/>
              <a:gd name="connsiteX17" fmla="*/ 9262837 w 12191999"/>
              <a:gd name="connsiteY17" fmla="*/ 382896 h 6858000"/>
              <a:gd name="connsiteX18" fmla="*/ 9262837 w 12191999"/>
              <a:gd name="connsiteY18" fmla="*/ 399904 h 6858000"/>
              <a:gd name="connsiteX19" fmla="*/ 9376196 w 12191999"/>
              <a:gd name="connsiteY19" fmla="*/ 513263 h 6858000"/>
              <a:gd name="connsiteX20" fmla="*/ 10117042 w 12191999"/>
              <a:gd name="connsiteY20" fmla="*/ 513263 h 6858000"/>
              <a:gd name="connsiteX21" fmla="*/ 10230401 w 12191999"/>
              <a:gd name="connsiteY21" fmla="*/ 399904 h 6858000"/>
              <a:gd name="connsiteX22" fmla="*/ 10230401 w 12191999"/>
              <a:gd name="connsiteY22" fmla="*/ 382896 h 6858000"/>
              <a:gd name="connsiteX23" fmla="*/ 10117042 w 12191999"/>
              <a:gd name="connsiteY23" fmla="*/ 269537 h 6858000"/>
              <a:gd name="connsiteX24" fmla="*/ 0 w 12191999"/>
              <a:gd name="connsiteY24" fmla="*/ 0 h 6858000"/>
              <a:gd name="connsiteX25" fmla="*/ 12191999 w 12191999"/>
              <a:gd name="connsiteY25" fmla="*/ 0 h 6858000"/>
              <a:gd name="connsiteX26" fmla="*/ 12191999 w 12191999"/>
              <a:gd name="connsiteY26" fmla="*/ 6858000 h 6858000"/>
              <a:gd name="connsiteX27" fmla="*/ 0 w 12191999"/>
              <a:gd name="connsiteY2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1999" h="6858000">
                <a:moveTo>
                  <a:pt x="6790323" y="269537"/>
                </a:moveTo>
                <a:cubicBezTo>
                  <a:pt x="6727717" y="269537"/>
                  <a:pt x="6676964" y="320290"/>
                  <a:pt x="6676964" y="382896"/>
                </a:cubicBezTo>
                <a:lnTo>
                  <a:pt x="6676964" y="399904"/>
                </a:lnTo>
                <a:cubicBezTo>
                  <a:pt x="6676964" y="462510"/>
                  <a:pt x="6727717" y="513263"/>
                  <a:pt x="6790323" y="513263"/>
                </a:cubicBezTo>
                <a:lnTo>
                  <a:pt x="7531169" y="513263"/>
                </a:lnTo>
                <a:cubicBezTo>
                  <a:pt x="7593775" y="513263"/>
                  <a:pt x="7644528" y="462510"/>
                  <a:pt x="7644528" y="399904"/>
                </a:cubicBezTo>
                <a:lnTo>
                  <a:pt x="7644528" y="382896"/>
                </a:lnTo>
                <a:cubicBezTo>
                  <a:pt x="7644528" y="320290"/>
                  <a:pt x="7593775" y="269537"/>
                  <a:pt x="7531169" y="269537"/>
                </a:cubicBezTo>
                <a:close/>
                <a:moveTo>
                  <a:pt x="8037995" y="269537"/>
                </a:moveTo>
                <a:cubicBezTo>
                  <a:pt x="7975389" y="269537"/>
                  <a:pt x="7924636" y="320290"/>
                  <a:pt x="7924636" y="382896"/>
                </a:cubicBezTo>
                <a:lnTo>
                  <a:pt x="7924636" y="399904"/>
                </a:lnTo>
                <a:cubicBezTo>
                  <a:pt x="7924636" y="462510"/>
                  <a:pt x="7975389" y="513263"/>
                  <a:pt x="8037995" y="513263"/>
                </a:cubicBezTo>
                <a:lnTo>
                  <a:pt x="8778841" y="513263"/>
                </a:lnTo>
                <a:cubicBezTo>
                  <a:pt x="8841447" y="513263"/>
                  <a:pt x="8892200" y="462510"/>
                  <a:pt x="8892200" y="399904"/>
                </a:cubicBezTo>
                <a:lnTo>
                  <a:pt x="8892200" y="382896"/>
                </a:lnTo>
                <a:cubicBezTo>
                  <a:pt x="8892200" y="320290"/>
                  <a:pt x="8841447" y="269537"/>
                  <a:pt x="8778841" y="269537"/>
                </a:cubicBezTo>
                <a:close/>
                <a:moveTo>
                  <a:pt x="9376196" y="269537"/>
                </a:moveTo>
                <a:cubicBezTo>
                  <a:pt x="9313590" y="269537"/>
                  <a:pt x="9262837" y="320290"/>
                  <a:pt x="9262837" y="382896"/>
                </a:cubicBezTo>
                <a:lnTo>
                  <a:pt x="9262837" y="399904"/>
                </a:lnTo>
                <a:cubicBezTo>
                  <a:pt x="9262837" y="462510"/>
                  <a:pt x="9313590" y="513263"/>
                  <a:pt x="9376196" y="513263"/>
                </a:cubicBezTo>
                <a:lnTo>
                  <a:pt x="10117042" y="513263"/>
                </a:lnTo>
                <a:cubicBezTo>
                  <a:pt x="10179648" y="513263"/>
                  <a:pt x="10230401" y="462510"/>
                  <a:pt x="10230401" y="399904"/>
                </a:cubicBezTo>
                <a:lnTo>
                  <a:pt x="10230401" y="382896"/>
                </a:lnTo>
                <a:cubicBezTo>
                  <a:pt x="10230401" y="320290"/>
                  <a:pt x="10179648" y="269537"/>
                  <a:pt x="10117042" y="269537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5639F0A-AA16-8D48-3A02-57EB1473FF97}"/>
              </a:ext>
            </a:extLst>
          </p:cNvPr>
          <p:cNvCxnSpPr>
            <a:cxnSpLocks/>
          </p:cNvCxnSpPr>
          <p:nvPr/>
        </p:nvCxnSpPr>
        <p:spPr>
          <a:xfrm rot="16200000">
            <a:off x="6917319" y="744715"/>
            <a:ext cx="406202" cy="0"/>
          </a:xfrm>
          <a:prstGeom prst="straightConnector1">
            <a:avLst/>
          </a:prstGeom>
          <a:ln>
            <a:solidFill>
              <a:srgbClr val="A8B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0C8302B-FD32-CCF6-C7FC-B9AECB91244E}"/>
              </a:ext>
            </a:extLst>
          </p:cNvPr>
          <p:cNvCxnSpPr>
            <a:cxnSpLocks/>
          </p:cNvCxnSpPr>
          <p:nvPr/>
        </p:nvCxnSpPr>
        <p:spPr>
          <a:xfrm rot="16200000">
            <a:off x="8213468" y="744715"/>
            <a:ext cx="406202" cy="0"/>
          </a:xfrm>
          <a:prstGeom prst="straightConnector1">
            <a:avLst/>
          </a:prstGeom>
          <a:ln>
            <a:solidFill>
              <a:srgbClr val="A8B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BA3DEDA-9610-FF2E-ACDD-41D2548A3526}"/>
              </a:ext>
            </a:extLst>
          </p:cNvPr>
          <p:cNvCxnSpPr>
            <a:cxnSpLocks/>
          </p:cNvCxnSpPr>
          <p:nvPr/>
        </p:nvCxnSpPr>
        <p:spPr>
          <a:xfrm rot="16200000">
            <a:off x="9539348" y="744715"/>
            <a:ext cx="406202" cy="0"/>
          </a:xfrm>
          <a:prstGeom prst="straightConnector1">
            <a:avLst/>
          </a:prstGeom>
          <a:ln>
            <a:solidFill>
              <a:srgbClr val="A8B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B1B78030-B361-7F27-4478-660991A45B2F}"/>
              </a:ext>
            </a:extLst>
          </p:cNvPr>
          <p:cNvCxnSpPr>
            <a:cxnSpLocks/>
          </p:cNvCxnSpPr>
          <p:nvPr/>
        </p:nvCxnSpPr>
        <p:spPr>
          <a:xfrm>
            <a:off x="7120420" y="940195"/>
            <a:ext cx="2622031" cy="0"/>
          </a:xfrm>
          <a:prstGeom prst="line">
            <a:avLst/>
          </a:prstGeom>
          <a:ln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34426C0-1FE7-544C-752C-C48B31F2C564}"/>
              </a:ext>
            </a:extLst>
          </p:cNvPr>
          <p:cNvCxnSpPr>
            <a:cxnSpLocks/>
          </p:cNvCxnSpPr>
          <p:nvPr/>
        </p:nvCxnSpPr>
        <p:spPr>
          <a:xfrm flipV="1">
            <a:off x="8413801" y="957158"/>
            <a:ext cx="0" cy="1176442"/>
          </a:xfrm>
          <a:prstGeom prst="line">
            <a:avLst/>
          </a:prstGeom>
          <a:ln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9D12455-37F5-BD76-B364-E7E8F3786BE6}"/>
              </a:ext>
            </a:extLst>
          </p:cNvPr>
          <p:cNvSpPr/>
          <p:nvPr/>
        </p:nvSpPr>
        <p:spPr>
          <a:xfrm>
            <a:off x="560864" y="2182139"/>
            <a:ext cx="11070270" cy="3456662"/>
          </a:xfrm>
          <a:prstGeom prst="rect">
            <a:avLst/>
          </a:prstGeom>
          <a:solidFill>
            <a:srgbClr val="E5E9EF"/>
          </a:solidFill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77957AA-1B93-41DC-87E6-340BC6F6BB4E}"/>
              </a:ext>
            </a:extLst>
          </p:cNvPr>
          <p:cNvCxnSpPr>
            <a:cxnSpLocks/>
          </p:cNvCxnSpPr>
          <p:nvPr/>
        </p:nvCxnSpPr>
        <p:spPr>
          <a:xfrm>
            <a:off x="688871" y="2634057"/>
            <a:ext cx="328683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CC55C0B-F32F-7536-A7E6-007661BF5302}"/>
              </a:ext>
            </a:extLst>
          </p:cNvPr>
          <p:cNvSpPr txBox="1"/>
          <p:nvPr/>
        </p:nvSpPr>
        <p:spPr>
          <a:xfrm>
            <a:off x="635377" y="2326280"/>
            <a:ext cx="2986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2">
                    <a:lumMod val="10000"/>
                  </a:schemeClr>
                </a:solidFill>
              </a:rPr>
              <a:t>CASE 1 : </a:t>
            </a:r>
            <a:r>
              <a:rPr lang="ko-KR" altLang="en-US" sz="1400" b="1" dirty="0">
                <a:solidFill>
                  <a:schemeClr val="tx2">
                    <a:lumMod val="10000"/>
                  </a:schemeClr>
                </a:solidFill>
              </a:rPr>
              <a:t>아무 조치도 취하지 않음</a:t>
            </a:r>
            <a:r>
              <a:rPr lang="en-US" altLang="ko-KR" sz="1400" b="1" dirty="0">
                <a:solidFill>
                  <a:schemeClr val="tx2">
                    <a:lumMod val="10000"/>
                  </a:schemeClr>
                </a:solidFill>
              </a:rPr>
              <a:t> </a:t>
            </a:r>
            <a:endParaRPr lang="ko-KR" altLang="en-US" sz="1400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9E7C11-8768-6CF5-3028-E2CFAB49EE7D}"/>
              </a:ext>
            </a:extLst>
          </p:cNvPr>
          <p:cNvSpPr txBox="1"/>
          <p:nvPr/>
        </p:nvSpPr>
        <p:spPr>
          <a:xfrm>
            <a:off x="4159357" y="2737789"/>
            <a:ext cx="7452681" cy="1492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어떠한 조치도 취하지 않은 데이터로 모델을 구축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7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err="1">
                <a:solidFill>
                  <a:schemeClr val="tx2">
                    <a:lumMod val="10000"/>
                  </a:schemeClr>
                </a:solidFill>
              </a:rPr>
              <a:t>스케일러도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 적용하지 않고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시간 변수도 </a:t>
            </a:r>
            <a:r>
              <a:rPr lang="en-US" altLang="ko-KR" sz="1400" dirty="0" err="1">
                <a:solidFill>
                  <a:schemeClr val="tx2">
                    <a:lumMod val="10000"/>
                  </a:schemeClr>
                </a:solidFill>
              </a:rPr>
              <a:t>SinCos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변환이나 더미변수화를 시키지 않음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7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가장 영향을 많이 미치는 변수는 기온이었으며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이 후에 풍속과 습도가 영향을 미침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7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모든 변수가 예측 값에 대해서 모두 동일하게 영향을 미치고 있다는 사실을 알 수 있지만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</a:t>
            </a:r>
          </a:p>
          <a:p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     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시간 변수가 상대적으로 모델에 영향을 많이 미치지 않는다는 사실을 알 수 있음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FB6ACB-C820-2DEF-4EF8-721A342AF2F0}"/>
              </a:ext>
            </a:extLst>
          </p:cNvPr>
          <p:cNvSpPr txBox="1"/>
          <p:nvPr/>
        </p:nvSpPr>
        <p:spPr>
          <a:xfrm>
            <a:off x="6075885" y="4637795"/>
            <a:ext cx="5151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NMAE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가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12.5026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으로 풍력 발전량을 어느정도 예측하고 있음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58B11CB-E559-3EAB-ACBE-D336BCB4C3E0}"/>
              </a:ext>
            </a:extLst>
          </p:cNvPr>
          <p:cNvSpPr/>
          <p:nvPr/>
        </p:nvSpPr>
        <p:spPr>
          <a:xfrm>
            <a:off x="4663126" y="4626488"/>
            <a:ext cx="1379169" cy="342328"/>
          </a:xfrm>
          <a:prstGeom prst="roundRect">
            <a:avLst/>
          </a:prstGeom>
          <a:solidFill>
            <a:srgbClr val="F5F5F5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6768AD9-E1E8-2155-A631-D07201F84126}"/>
              </a:ext>
            </a:extLst>
          </p:cNvPr>
          <p:cNvSpPr/>
          <p:nvPr/>
        </p:nvSpPr>
        <p:spPr>
          <a:xfrm>
            <a:off x="4209842" y="4395127"/>
            <a:ext cx="7179203" cy="868857"/>
          </a:xfrm>
          <a:prstGeom prst="roundRect">
            <a:avLst/>
          </a:prstGeom>
          <a:noFill/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0755968-F9C4-90A5-AB0C-0E6882DD4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22" y="2720470"/>
            <a:ext cx="3270931" cy="267172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51E6049-8F5C-2D4E-D2A1-EEADEF3C9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350" y="4717635"/>
            <a:ext cx="1150720" cy="16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920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81EC73-8D87-40A1-7909-0FC1E01CB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22" y="139971"/>
            <a:ext cx="11476715" cy="6157494"/>
          </a:xfrm>
          <a:prstGeom prst="rect">
            <a:avLst/>
          </a:prstGeom>
        </p:spPr>
      </p:pic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F78AF273-7085-04E0-722C-907DCC4CB56B}"/>
              </a:ext>
            </a:extLst>
          </p:cNvPr>
          <p:cNvSpPr/>
          <p:nvPr/>
        </p:nvSpPr>
        <p:spPr>
          <a:xfrm>
            <a:off x="2" y="1"/>
            <a:ext cx="12191997" cy="6841616"/>
          </a:xfrm>
          <a:custGeom>
            <a:avLst/>
            <a:gdLst>
              <a:gd name="connsiteX0" fmla="*/ 5510926 w 12191997"/>
              <a:gd name="connsiteY0" fmla="*/ 1807827 h 6841616"/>
              <a:gd name="connsiteX1" fmla="*/ 5397566 w 12191997"/>
              <a:gd name="connsiteY1" fmla="*/ 1921186 h 6841616"/>
              <a:gd name="connsiteX2" fmla="*/ 5397566 w 12191997"/>
              <a:gd name="connsiteY2" fmla="*/ 1938193 h 6841616"/>
              <a:gd name="connsiteX3" fmla="*/ 5510926 w 12191997"/>
              <a:gd name="connsiteY3" fmla="*/ 2051553 h 6841616"/>
              <a:gd name="connsiteX4" fmla="*/ 6251771 w 12191997"/>
              <a:gd name="connsiteY4" fmla="*/ 2051553 h 6841616"/>
              <a:gd name="connsiteX5" fmla="*/ 6365130 w 12191997"/>
              <a:gd name="connsiteY5" fmla="*/ 1938193 h 6841616"/>
              <a:gd name="connsiteX6" fmla="*/ 6365130 w 12191997"/>
              <a:gd name="connsiteY6" fmla="*/ 1921186 h 6841616"/>
              <a:gd name="connsiteX7" fmla="*/ 6251771 w 12191997"/>
              <a:gd name="connsiteY7" fmla="*/ 1807827 h 6841616"/>
              <a:gd name="connsiteX8" fmla="*/ 5510926 w 12191997"/>
              <a:gd name="connsiteY8" fmla="*/ 1306070 h 6841616"/>
              <a:gd name="connsiteX9" fmla="*/ 5397566 w 12191997"/>
              <a:gd name="connsiteY9" fmla="*/ 1419429 h 6841616"/>
              <a:gd name="connsiteX10" fmla="*/ 5397566 w 12191997"/>
              <a:gd name="connsiteY10" fmla="*/ 1436437 h 6841616"/>
              <a:gd name="connsiteX11" fmla="*/ 5510926 w 12191997"/>
              <a:gd name="connsiteY11" fmla="*/ 1549796 h 6841616"/>
              <a:gd name="connsiteX12" fmla="*/ 6251771 w 12191997"/>
              <a:gd name="connsiteY12" fmla="*/ 1549796 h 6841616"/>
              <a:gd name="connsiteX13" fmla="*/ 6365130 w 12191997"/>
              <a:gd name="connsiteY13" fmla="*/ 1436437 h 6841616"/>
              <a:gd name="connsiteX14" fmla="*/ 6365130 w 12191997"/>
              <a:gd name="connsiteY14" fmla="*/ 1419429 h 6841616"/>
              <a:gd name="connsiteX15" fmla="*/ 6251771 w 12191997"/>
              <a:gd name="connsiteY15" fmla="*/ 1306070 h 6841616"/>
              <a:gd name="connsiteX16" fmla="*/ 6807073 w 12191997"/>
              <a:gd name="connsiteY16" fmla="*/ 780289 h 6841616"/>
              <a:gd name="connsiteX17" fmla="*/ 6693714 w 12191997"/>
              <a:gd name="connsiteY17" fmla="*/ 893648 h 6841616"/>
              <a:gd name="connsiteX18" fmla="*/ 6693714 w 12191997"/>
              <a:gd name="connsiteY18" fmla="*/ 910656 h 6841616"/>
              <a:gd name="connsiteX19" fmla="*/ 6807073 w 12191997"/>
              <a:gd name="connsiteY19" fmla="*/ 1024015 h 6841616"/>
              <a:gd name="connsiteX20" fmla="*/ 7547919 w 12191997"/>
              <a:gd name="connsiteY20" fmla="*/ 1024015 h 6841616"/>
              <a:gd name="connsiteX21" fmla="*/ 7661278 w 12191997"/>
              <a:gd name="connsiteY21" fmla="*/ 910656 h 6841616"/>
              <a:gd name="connsiteX22" fmla="*/ 7661278 w 12191997"/>
              <a:gd name="connsiteY22" fmla="*/ 893648 h 6841616"/>
              <a:gd name="connsiteX23" fmla="*/ 7547919 w 12191997"/>
              <a:gd name="connsiteY23" fmla="*/ 780289 h 6841616"/>
              <a:gd name="connsiteX24" fmla="*/ 9327616 w 12191997"/>
              <a:gd name="connsiteY24" fmla="*/ 780289 h 6841616"/>
              <a:gd name="connsiteX25" fmla="*/ 9214257 w 12191997"/>
              <a:gd name="connsiteY25" fmla="*/ 893648 h 6841616"/>
              <a:gd name="connsiteX26" fmla="*/ 9214257 w 12191997"/>
              <a:gd name="connsiteY26" fmla="*/ 910656 h 6841616"/>
              <a:gd name="connsiteX27" fmla="*/ 9327616 w 12191997"/>
              <a:gd name="connsiteY27" fmla="*/ 1024015 h 6841616"/>
              <a:gd name="connsiteX28" fmla="*/ 10068462 w 12191997"/>
              <a:gd name="connsiteY28" fmla="*/ 1024015 h 6841616"/>
              <a:gd name="connsiteX29" fmla="*/ 10181821 w 12191997"/>
              <a:gd name="connsiteY29" fmla="*/ 910656 h 6841616"/>
              <a:gd name="connsiteX30" fmla="*/ 10181821 w 12191997"/>
              <a:gd name="connsiteY30" fmla="*/ 893648 h 6841616"/>
              <a:gd name="connsiteX31" fmla="*/ 10068462 w 12191997"/>
              <a:gd name="connsiteY31" fmla="*/ 780289 h 6841616"/>
              <a:gd name="connsiteX32" fmla="*/ 8087233 w 12191997"/>
              <a:gd name="connsiteY32" fmla="*/ 780289 h 6841616"/>
              <a:gd name="connsiteX33" fmla="*/ 7973874 w 12191997"/>
              <a:gd name="connsiteY33" fmla="*/ 893648 h 6841616"/>
              <a:gd name="connsiteX34" fmla="*/ 7973874 w 12191997"/>
              <a:gd name="connsiteY34" fmla="*/ 910656 h 6841616"/>
              <a:gd name="connsiteX35" fmla="*/ 8087233 w 12191997"/>
              <a:gd name="connsiteY35" fmla="*/ 1024015 h 6841616"/>
              <a:gd name="connsiteX36" fmla="*/ 8828079 w 12191997"/>
              <a:gd name="connsiteY36" fmla="*/ 1024015 h 6841616"/>
              <a:gd name="connsiteX37" fmla="*/ 8941438 w 12191997"/>
              <a:gd name="connsiteY37" fmla="*/ 910656 h 6841616"/>
              <a:gd name="connsiteX38" fmla="*/ 8941438 w 12191997"/>
              <a:gd name="connsiteY38" fmla="*/ 893648 h 6841616"/>
              <a:gd name="connsiteX39" fmla="*/ 8828079 w 12191997"/>
              <a:gd name="connsiteY39" fmla="*/ 780289 h 6841616"/>
              <a:gd name="connsiteX40" fmla="*/ 0 w 12191997"/>
              <a:gd name="connsiteY40" fmla="*/ 0 h 6841616"/>
              <a:gd name="connsiteX41" fmla="*/ 12191997 w 12191997"/>
              <a:gd name="connsiteY41" fmla="*/ 0 h 6841616"/>
              <a:gd name="connsiteX42" fmla="*/ 12191997 w 12191997"/>
              <a:gd name="connsiteY42" fmla="*/ 6841616 h 6841616"/>
              <a:gd name="connsiteX43" fmla="*/ 0 w 12191997"/>
              <a:gd name="connsiteY43" fmla="*/ 6841616 h 6841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2191997" h="6841616">
                <a:moveTo>
                  <a:pt x="5510926" y="1807827"/>
                </a:moveTo>
                <a:cubicBezTo>
                  <a:pt x="5448319" y="1807827"/>
                  <a:pt x="5397566" y="1858580"/>
                  <a:pt x="5397566" y="1921186"/>
                </a:cubicBezTo>
                <a:lnTo>
                  <a:pt x="5397566" y="1938193"/>
                </a:lnTo>
                <a:cubicBezTo>
                  <a:pt x="5397566" y="2000800"/>
                  <a:pt x="5448319" y="2051553"/>
                  <a:pt x="5510926" y="2051553"/>
                </a:cubicBezTo>
                <a:lnTo>
                  <a:pt x="6251771" y="2051553"/>
                </a:lnTo>
                <a:cubicBezTo>
                  <a:pt x="6314377" y="2051553"/>
                  <a:pt x="6365130" y="2000800"/>
                  <a:pt x="6365130" y="1938193"/>
                </a:cubicBezTo>
                <a:lnTo>
                  <a:pt x="6365130" y="1921186"/>
                </a:lnTo>
                <a:cubicBezTo>
                  <a:pt x="6365130" y="1858580"/>
                  <a:pt x="6314377" y="1807827"/>
                  <a:pt x="6251771" y="1807827"/>
                </a:cubicBezTo>
                <a:close/>
                <a:moveTo>
                  <a:pt x="5510926" y="1306070"/>
                </a:moveTo>
                <a:cubicBezTo>
                  <a:pt x="5448320" y="1306070"/>
                  <a:pt x="5397566" y="1356823"/>
                  <a:pt x="5397566" y="1419429"/>
                </a:cubicBezTo>
                <a:lnTo>
                  <a:pt x="5397566" y="1436437"/>
                </a:lnTo>
                <a:cubicBezTo>
                  <a:pt x="5397566" y="1499043"/>
                  <a:pt x="5448320" y="1549796"/>
                  <a:pt x="5510926" y="1549796"/>
                </a:cubicBezTo>
                <a:lnTo>
                  <a:pt x="6251771" y="1549796"/>
                </a:lnTo>
                <a:cubicBezTo>
                  <a:pt x="6314377" y="1549796"/>
                  <a:pt x="6365130" y="1499043"/>
                  <a:pt x="6365130" y="1436437"/>
                </a:cubicBezTo>
                <a:lnTo>
                  <a:pt x="6365130" y="1419429"/>
                </a:lnTo>
                <a:cubicBezTo>
                  <a:pt x="6365130" y="1356823"/>
                  <a:pt x="6314377" y="1306070"/>
                  <a:pt x="6251771" y="1306070"/>
                </a:cubicBezTo>
                <a:close/>
                <a:moveTo>
                  <a:pt x="6807073" y="780289"/>
                </a:moveTo>
                <a:cubicBezTo>
                  <a:pt x="6744467" y="780289"/>
                  <a:pt x="6693714" y="831042"/>
                  <a:pt x="6693714" y="893648"/>
                </a:cubicBezTo>
                <a:lnTo>
                  <a:pt x="6693714" y="910656"/>
                </a:lnTo>
                <a:cubicBezTo>
                  <a:pt x="6693714" y="973262"/>
                  <a:pt x="6744467" y="1024015"/>
                  <a:pt x="6807073" y="1024015"/>
                </a:cubicBezTo>
                <a:lnTo>
                  <a:pt x="7547919" y="1024015"/>
                </a:lnTo>
                <a:cubicBezTo>
                  <a:pt x="7610525" y="1024015"/>
                  <a:pt x="7661278" y="973262"/>
                  <a:pt x="7661278" y="910656"/>
                </a:cubicBezTo>
                <a:lnTo>
                  <a:pt x="7661278" y="893648"/>
                </a:lnTo>
                <a:cubicBezTo>
                  <a:pt x="7661278" y="831042"/>
                  <a:pt x="7610525" y="780289"/>
                  <a:pt x="7547919" y="780289"/>
                </a:cubicBezTo>
                <a:close/>
                <a:moveTo>
                  <a:pt x="9327616" y="780289"/>
                </a:moveTo>
                <a:cubicBezTo>
                  <a:pt x="9265010" y="780289"/>
                  <a:pt x="9214257" y="831042"/>
                  <a:pt x="9214257" y="893648"/>
                </a:cubicBezTo>
                <a:lnTo>
                  <a:pt x="9214257" y="910656"/>
                </a:lnTo>
                <a:cubicBezTo>
                  <a:pt x="9214257" y="973262"/>
                  <a:pt x="9265010" y="1024015"/>
                  <a:pt x="9327616" y="1024015"/>
                </a:cubicBezTo>
                <a:lnTo>
                  <a:pt x="10068462" y="1024015"/>
                </a:lnTo>
                <a:cubicBezTo>
                  <a:pt x="10131068" y="1024015"/>
                  <a:pt x="10181821" y="973262"/>
                  <a:pt x="10181821" y="910656"/>
                </a:cubicBezTo>
                <a:lnTo>
                  <a:pt x="10181821" y="893648"/>
                </a:lnTo>
                <a:cubicBezTo>
                  <a:pt x="10181821" y="831042"/>
                  <a:pt x="10131068" y="780289"/>
                  <a:pt x="10068462" y="780289"/>
                </a:cubicBezTo>
                <a:close/>
                <a:moveTo>
                  <a:pt x="8087233" y="780289"/>
                </a:moveTo>
                <a:cubicBezTo>
                  <a:pt x="8024627" y="780289"/>
                  <a:pt x="7973874" y="831042"/>
                  <a:pt x="7973874" y="893648"/>
                </a:cubicBezTo>
                <a:lnTo>
                  <a:pt x="7973874" y="910656"/>
                </a:lnTo>
                <a:cubicBezTo>
                  <a:pt x="7973874" y="973262"/>
                  <a:pt x="8024627" y="1024015"/>
                  <a:pt x="8087233" y="1024015"/>
                </a:cubicBezTo>
                <a:lnTo>
                  <a:pt x="8828079" y="1024015"/>
                </a:lnTo>
                <a:cubicBezTo>
                  <a:pt x="8890685" y="1024015"/>
                  <a:pt x="8941438" y="973262"/>
                  <a:pt x="8941438" y="910656"/>
                </a:cubicBezTo>
                <a:lnTo>
                  <a:pt x="8941438" y="893648"/>
                </a:lnTo>
                <a:cubicBezTo>
                  <a:pt x="8941438" y="831042"/>
                  <a:pt x="8890685" y="780289"/>
                  <a:pt x="8828079" y="780289"/>
                </a:cubicBezTo>
                <a:close/>
                <a:moveTo>
                  <a:pt x="0" y="0"/>
                </a:moveTo>
                <a:lnTo>
                  <a:pt x="12191997" y="0"/>
                </a:lnTo>
                <a:lnTo>
                  <a:pt x="12191997" y="6841616"/>
                </a:lnTo>
                <a:lnTo>
                  <a:pt x="0" y="6841616"/>
                </a:lnTo>
                <a:close/>
              </a:path>
            </a:pathLst>
          </a:custGeom>
          <a:solidFill>
            <a:schemeClr val="tx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9D12455-37F5-BD76-B364-E7E8F3786BE6}"/>
              </a:ext>
            </a:extLst>
          </p:cNvPr>
          <p:cNvSpPr/>
          <p:nvPr/>
        </p:nvSpPr>
        <p:spPr>
          <a:xfrm>
            <a:off x="560863" y="2890164"/>
            <a:ext cx="11070270" cy="3456662"/>
          </a:xfrm>
          <a:prstGeom prst="rect">
            <a:avLst/>
          </a:prstGeom>
          <a:solidFill>
            <a:srgbClr val="E5E9EF"/>
          </a:solidFill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77957AA-1B93-41DC-87E6-340BC6F6BB4E}"/>
              </a:ext>
            </a:extLst>
          </p:cNvPr>
          <p:cNvCxnSpPr>
            <a:cxnSpLocks/>
          </p:cNvCxnSpPr>
          <p:nvPr/>
        </p:nvCxnSpPr>
        <p:spPr>
          <a:xfrm>
            <a:off x="688870" y="3342082"/>
            <a:ext cx="328683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CC55C0B-F32F-7536-A7E6-007661BF5302}"/>
              </a:ext>
            </a:extLst>
          </p:cNvPr>
          <p:cNvSpPr txBox="1"/>
          <p:nvPr/>
        </p:nvSpPr>
        <p:spPr>
          <a:xfrm>
            <a:off x="635376" y="3034305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2">
                    <a:lumMod val="10000"/>
                  </a:schemeClr>
                </a:solidFill>
              </a:rPr>
              <a:t>CASE 2 : Robust Scaler </a:t>
            </a:r>
            <a:r>
              <a:rPr lang="ko-KR" altLang="en-US" sz="1400" b="1" dirty="0">
                <a:solidFill>
                  <a:schemeClr val="tx2">
                    <a:lumMod val="10000"/>
                  </a:schemeClr>
                </a:solidFill>
              </a:rPr>
              <a:t>적용</a:t>
            </a:r>
            <a:r>
              <a:rPr lang="en-US" altLang="ko-KR" sz="1400" b="1" dirty="0">
                <a:solidFill>
                  <a:schemeClr val="tx2">
                    <a:lumMod val="10000"/>
                  </a:schemeClr>
                </a:solidFill>
              </a:rPr>
              <a:t> </a:t>
            </a:r>
            <a:endParaRPr lang="ko-KR" altLang="en-US" sz="1400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9E7C11-8768-6CF5-3028-E2CFAB49EE7D}"/>
              </a:ext>
            </a:extLst>
          </p:cNvPr>
          <p:cNvSpPr txBox="1"/>
          <p:nvPr/>
        </p:nvSpPr>
        <p:spPr>
          <a:xfrm>
            <a:off x="4159356" y="3445814"/>
            <a:ext cx="7452681" cy="1492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기온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습도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풍속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풍향에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Robust Scaler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를 적용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7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시간 변수도 </a:t>
            </a:r>
            <a:r>
              <a:rPr lang="en-US" altLang="ko-KR" sz="1400" dirty="0" err="1">
                <a:solidFill>
                  <a:schemeClr val="tx2">
                    <a:lumMod val="10000"/>
                  </a:schemeClr>
                </a:solidFill>
              </a:rPr>
              <a:t>SinCos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변환이나 더미변수화를 시키지 않음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7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가장 영향을 많이 미치는 변수는 기온이었으며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이 후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풍속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습도가 영향을 많이 미침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7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모든 변수가 예측 값에 대해서 모두 동일하게 영향을 미치고 있다는 사실을 알 수 있지만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</a:t>
            </a:r>
          </a:p>
          <a:p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     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시간 변수와 풍향 변수가 상대적으로 영향을 많이 미치지 못함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FB6ACB-C820-2DEF-4EF8-721A342AF2F0}"/>
              </a:ext>
            </a:extLst>
          </p:cNvPr>
          <p:cNvSpPr txBox="1"/>
          <p:nvPr/>
        </p:nvSpPr>
        <p:spPr>
          <a:xfrm>
            <a:off x="6075885" y="5253220"/>
            <a:ext cx="4974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NMAE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가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13.23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으로 아무 조치를 취하지 않았을 때보다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예측력이 떨어졌다는 사실을 알 수 있음  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58B11CB-E559-3EAB-ACBE-D336BCB4C3E0}"/>
              </a:ext>
            </a:extLst>
          </p:cNvPr>
          <p:cNvSpPr/>
          <p:nvPr/>
        </p:nvSpPr>
        <p:spPr>
          <a:xfrm>
            <a:off x="4663125" y="5334513"/>
            <a:ext cx="1379169" cy="342328"/>
          </a:xfrm>
          <a:prstGeom prst="roundRect">
            <a:avLst/>
          </a:prstGeom>
          <a:solidFill>
            <a:srgbClr val="F5F5F5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6768AD9-E1E8-2155-A631-D07201F84126}"/>
              </a:ext>
            </a:extLst>
          </p:cNvPr>
          <p:cNvSpPr/>
          <p:nvPr/>
        </p:nvSpPr>
        <p:spPr>
          <a:xfrm>
            <a:off x="4209841" y="5103152"/>
            <a:ext cx="7179203" cy="868857"/>
          </a:xfrm>
          <a:prstGeom prst="roundRect">
            <a:avLst/>
          </a:prstGeom>
          <a:noFill/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AEB5176-0C1C-1A72-BAA6-781E35F2B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92" y="3445814"/>
            <a:ext cx="3370039" cy="270882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7D00C28-D8D8-7A1E-B640-C74162303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030" y="5426889"/>
            <a:ext cx="1150720" cy="16765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5639F0A-AA16-8D48-3A02-57EB1473FF97}"/>
              </a:ext>
            </a:extLst>
          </p:cNvPr>
          <p:cNvCxnSpPr>
            <a:cxnSpLocks/>
          </p:cNvCxnSpPr>
          <p:nvPr/>
        </p:nvCxnSpPr>
        <p:spPr>
          <a:xfrm rot="16200000">
            <a:off x="6795399" y="1323835"/>
            <a:ext cx="406202" cy="0"/>
          </a:xfrm>
          <a:prstGeom prst="straightConnector1">
            <a:avLst/>
          </a:prstGeom>
          <a:ln>
            <a:solidFill>
              <a:srgbClr val="A8B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0C8302B-FD32-CCF6-C7FC-B9AECB91244E}"/>
              </a:ext>
            </a:extLst>
          </p:cNvPr>
          <p:cNvCxnSpPr>
            <a:cxnSpLocks/>
          </p:cNvCxnSpPr>
          <p:nvPr/>
        </p:nvCxnSpPr>
        <p:spPr>
          <a:xfrm rot="16200000">
            <a:off x="8091548" y="1323835"/>
            <a:ext cx="406202" cy="0"/>
          </a:xfrm>
          <a:prstGeom prst="straightConnector1">
            <a:avLst/>
          </a:prstGeom>
          <a:ln>
            <a:solidFill>
              <a:srgbClr val="A8B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BA3DEDA-9610-FF2E-ACDD-41D2548A3526}"/>
              </a:ext>
            </a:extLst>
          </p:cNvPr>
          <p:cNvCxnSpPr>
            <a:cxnSpLocks/>
          </p:cNvCxnSpPr>
          <p:nvPr/>
        </p:nvCxnSpPr>
        <p:spPr>
          <a:xfrm rot="16200000">
            <a:off x="9417428" y="1323835"/>
            <a:ext cx="406202" cy="0"/>
          </a:xfrm>
          <a:prstGeom prst="straightConnector1">
            <a:avLst/>
          </a:prstGeom>
          <a:ln>
            <a:solidFill>
              <a:srgbClr val="A8B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B1B78030-B361-7F27-4478-660991A45B2F}"/>
              </a:ext>
            </a:extLst>
          </p:cNvPr>
          <p:cNvCxnSpPr>
            <a:cxnSpLocks/>
          </p:cNvCxnSpPr>
          <p:nvPr/>
        </p:nvCxnSpPr>
        <p:spPr>
          <a:xfrm>
            <a:off x="6998500" y="1519315"/>
            <a:ext cx="2622031" cy="0"/>
          </a:xfrm>
          <a:prstGeom prst="line">
            <a:avLst/>
          </a:prstGeom>
          <a:ln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34426C0-1FE7-544C-752C-C48B31F2C564}"/>
              </a:ext>
            </a:extLst>
          </p:cNvPr>
          <p:cNvCxnSpPr>
            <a:cxnSpLocks/>
          </p:cNvCxnSpPr>
          <p:nvPr/>
        </p:nvCxnSpPr>
        <p:spPr>
          <a:xfrm flipV="1">
            <a:off x="8291881" y="1536278"/>
            <a:ext cx="0" cy="1353886"/>
          </a:xfrm>
          <a:prstGeom prst="line">
            <a:avLst/>
          </a:prstGeom>
          <a:ln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300CCD3-6C67-7255-F4A8-513C1F5732A9}"/>
              </a:ext>
            </a:extLst>
          </p:cNvPr>
          <p:cNvCxnSpPr>
            <a:cxnSpLocks/>
          </p:cNvCxnSpPr>
          <p:nvPr/>
        </p:nvCxnSpPr>
        <p:spPr>
          <a:xfrm flipH="1">
            <a:off x="6338100" y="1431009"/>
            <a:ext cx="377660" cy="0"/>
          </a:xfrm>
          <a:prstGeom prst="straightConnector1">
            <a:avLst/>
          </a:prstGeom>
          <a:ln>
            <a:solidFill>
              <a:srgbClr val="A8B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0A56AA3-7F8D-9A74-5139-99003D7F4247}"/>
              </a:ext>
            </a:extLst>
          </p:cNvPr>
          <p:cNvCxnSpPr>
            <a:cxnSpLocks/>
          </p:cNvCxnSpPr>
          <p:nvPr/>
        </p:nvCxnSpPr>
        <p:spPr>
          <a:xfrm flipH="1">
            <a:off x="6338100" y="1928849"/>
            <a:ext cx="377660" cy="0"/>
          </a:xfrm>
          <a:prstGeom prst="straightConnector1">
            <a:avLst/>
          </a:prstGeom>
          <a:ln>
            <a:solidFill>
              <a:srgbClr val="A8B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B3D056D-2016-6E72-F5C3-2C0F94A1F498}"/>
              </a:ext>
            </a:extLst>
          </p:cNvPr>
          <p:cNvCxnSpPr>
            <a:cxnSpLocks/>
          </p:cNvCxnSpPr>
          <p:nvPr/>
        </p:nvCxnSpPr>
        <p:spPr>
          <a:xfrm flipV="1">
            <a:off x="6715760" y="1420849"/>
            <a:ext cx="0" cy="508000"/>
          </a:xfrm>
          <a:prstGeom prst="line">
            <a:avLst/>
          </a:prstGeom>
          <a:ln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C688521-FE57-A232-653C-7D963A055ED9}"/>
              </a:ext>
            </a:extLst>
          </p:cNvPr>
          <p:cNvCxnSpPr>
            <a:cxnSpLocks/>
          </p:cNvCxnSpPr>
          <p:nvPr/>
        </p:nvCxnSpPr>
        <p:spPr>
          <a:xfrm flipH="1">
            <a:off x="6715760" y="1747520"/>
            <a:ext cx="1576121" cy="0"/>
          </a:xfrm>
          <a:prstGeom prst="line">
            <a:avLst/>
          </a:prstGeom>
          <a:ln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4501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81EC73-8D87-40A1-7909-0FC1E01CB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22" y="139971"/>
            <a:ext cx="11476715" cy="6157494"/>
          </a:xfrm>
          <a:prstGeom prst="rect">
            <a:avLst/>
          </a:prstGeom>
        </p:spPr>
      </p:pic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228621F1-8AE3-4C29-8F4A-8EFC64D3381F}"/>
              </a:ext>
            </a:extLst>
          </p:cNvPr>
          <p:cNvSpPr/>
          <p:nvPr/>
        </p:nvSpPr>
        <p:spPr>
          <a:xfrm>
            <a:off x="2" y="2"/>
            <a:ext cx="12191999" cy="6857999"/>
          </a:xfrm>
          <a:custGeom>
            <a:avLst/>
            <a:gdLst>
              <a:gd name="connsiteX0" fmla="*/ 5522356 w 12191999"/>
              <a:gd name="connsiteY0" fmla="*/ 2841137 h 6857999"/>
              <a:gd name="connsiteX1" fmla="*/ 5408997 w 12191999"/>
              <a:gd name="connsiteY1" fmla="*/ 2954497 h 6857999"/>
              <a:gd name="connsiteX2" fmla="*/ 5408997 w 12191999"/>
              <a:gd name="connsiteY2" fmla="*/ 2971504 h 6857999"/>
              <a:gd name="connsiteX3" fmla="*/ 5522356 w 12191999"/>
              <a:gd name="connsiteY3" fmla="*/ 3084863 h 6857999"/>
              <a:gd name="connsiteX4" fmla="*/ 6263201 w 12191999"/>
              <a:gd name="connsiteY4" fmla="*/ 3084863 h 6857999"/>
              <a:gd name="connsiteX5" fmla="*/ 6376560 w 12191999"/>
              <a:gd name="connsiteY5" fmla="*/ 2971504 h 6857999"/>
              <a:gd name="connsiteX6" fmla="*/ 6376560 w 12191999"/>
              <a:gd name="connsiteY6" fmla="*/ 2954497 h 6857999"/>
              <a:gd name="connsiteX7" fmla="*/ 6263201 w 12191999"/>
              <a:gd name="connsiteY7" fmla="*/ 2841137 h 6857999"/>
              <a:gd name="connsiteX8" fmla="*/ 5522356 w 12191999"/>
              <a:gd name="connsiteY8" fmla="*/ 2319958 h 6857999"/>
              <a:gd name="connsiteX9" fmla="*/ 5408997 w 12191999"/>
              <a:gd name="connsiteY9" fmla="*/ 2433317 h 6857999"/>
              <a:gd name="connsiteX10" fmla="*/ 5408997 w 12191999"/>
              <a:gd name="connsiteY10" fmla="*/ 2450325 h 6857999"/>
              <a:gd name="connsiteX11" fmla="*/ 5522356 w 12191999"/>
              <a:gd name="connsiteY11" fmla="*/ 2563683 h 6857999"/>
              <a:gd name="connsiteX12" fmla="*/ 6263201 w 12191999"/>
              <a:gd name="connsiteY12" fmla="*/ 2563683 h 6857999"/>
              <a:gd name="connsiteX13" fmla="*/ 6376560 w 12191999"/>
              <a:gd name="connsiteY13" fmla="*/ 2450325 h 6857999"/>
              <a:gd name="connsiteX14" fmla="*/ 6376560 w 12191999"/>
              <a:gd name="connsiteY14" fmla="*/ 2433317 h 6857999"/>
              <a:gd name="connsiteX15" fmla="*/ 6263201 w 12191999"/>
              <a:gd name="connsiteY15" fmla="*/ 2319958 h 6857999"/>
              <a:gd name="connsiteX16" fmla="*/ 6808611 w 12191999"/>
              <a:gd name="connsiteY16" fmla="*/ 1308708 h 6857999"/>
              <a:gd name="connsiteX17" fmla="*/ 6695252 w 12191999"/>
              <a:gd name="connsiteY17" fmla="*/ 1422067 h 6857999"/>
              <a:gd name="connsiteX18" fmla="*/ 6695252 w 12191999"/>
              <a:gd name="connsiteY18" fmla="*/ 1439075 h 6857999"/>
              <a:gd name="connsiteX19" fmla="*/ 6808611 w 12191999"/>
              <a:gd name="connsiteY19" fmla="*/ 1552434 h 6857999"/>
              <a:gd name="connsiteX20" fmla="*/ 7549457 w 12191999"/>
              <a:gd name="connsiteY20" fmla="*/ 1552434 h 6857999"/>
              <a:gd name="connsiteX21" fmla="*/ 7662816 w 12191999"/>
              <a:gd name="connsiteY21" fmla="*/ 1439075 h 6857999"/>
              <a:gd name="connsiteX22" fmla="*/ 7662816 w 12191999"/>
              <a:gd name="connsiteY22" fmla="*/ 1422067 h 6857999"/>
              <a:gd name="connsiteX23" fmla="*/ 7549457 w 12191999"/>
              <a:gd name="connsiteY23" fmla="*/ 1308708 h 6857999"/>
              <a:gd name="connsiteX24" fmla="*/ 8058914 w 12191999"/>
              <a:gd name="connsiteY24" fmla="*/ 1308708 h 6857999"/>
              <a:gd name="connsiteX25" fmla="*/ 7945555 w 12191999"/>
              <a:gd name="connsiteY25" fmla="*/ 1422067 h 6857999"/>
              <a:gd name="connsiteX26" fmla="*/ 7945555 w 12191999"/>
              <a:gd name="connsiteY26" fmla="*/ 1439075 h 6857999"/>
              <a:gd name="connsiteX27" fmla="*/ 8058914 w 12191999"/>
              <a:gd name="connsiteY27" fmla="*/ 1552434 h 6857999"/>
              <a:gd name="connsiteX28" fmla="*/ 8799760 w 12191999"/>
              <a:gd name="connsiteY28" fmla="*/ 1552434 h 6857999"/>
              <a:gd name="connsiteX29" fmla="*/ 8913119 w 12191999"/>
              <a:gd name="connsiteY29" fmla="*/ 1439075 h 6857999"/>
              <a:gd name="connsiteX30" fmla="*/ 8913119 w 12191999"/>
              <a:gd name="connsiteY30" fmla="*/ 1422067 h 6857999"/>
              <a:gd name="connsiteX31" fmla="*/ 8799760 w 12191999"/>
              <a:gd name="connsiteY31" fmla="*/ 1308708 h 6857999"/>
              <a:gd name="connsiteX32" fmla="*/ 9355062 w 12191999"/>
              <a:gd name="connsiteY32" fmla="*/ 1308708 h 6857999"/>
              <a:gd name="connsiteX33" fmla="*/ 9241703 w 12191999"/>
              <a:gd name="connsiteY33" fmla="*/ 1422067 h 6857999"/>
              <a:gd name="connsiteX34" fmla="*/ 9241703 w 12191999"/>
              <a:gd name="connsiteY34" fmla="*/ 1439075 h 6857999"/>
              <a:gd name="connsiteX35" fmla="*/ 9355062 w 12191999"/>
              <a:gd name="connsiteY35" fmla="*/ 1552434 h 6857999"/>
              <a:gd name="connsiteX36" fmla="*/ 10095908 w 12191999"/>
              <a:gd name="connsiteY36" fmla="*/ 1552434 h 6857999"/>
              <a:gd name="connsiteX37" fmla="*/ 10209267 w 12191999"/>
              <a:gd name="connsiteY37" fmla="*/ 1439075 h 6857999"/>
              <a:gd name="connsiteX38" fmla="*/ 10209267 w 12191999"/>
              <a:gd name="connsiteY38" fmla="*/ 1422067 h 6857999"/>
              <a:gd name="connsiteX39" fmla="*/ 10095908 w 12191999"/>
              <a:gd name="connsiteY39" fmla="*/ 1308708 h 6857999"/>
              <a:gd name="connsiteX40" fmla="*/ 0 w 12191999"/>
              <a:gd name="connsiteY40" fmla="*/ 0 h 6857999"/>
              <a:gd name="connsiteX41" fmla="*/ 12191999 w 12191999"/>
              <a:gd name="connsiteY41" fmla="*/ 0 h 6857999"/>
              <a:gd name="connsiteX42" fmla="*/ 12191999 w 12191999"/>
              <a:gd name="connsiteY42" fmla="*/ 6857999 h 6857999"/>
              <a:gd name="connsiteX43" fmla="*/ 0 w 12191999"/>
              <a:gd name="connsiteY4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2191999" h="6857999">
                <a:moveTo>
                  <a:pt x="5522356" y="2841137"/>
                </a:moveTo>
                <a:cubicBezTo>
                  <a:pt x="5459750" y="2841137"/>
                  <a:pt x="5408997" y="2891891"/>
                  <a:pt x="5408997" y="2954497"/>
                </a:cubicBezTo>
                <a:lnTo>
                  <a:pt x="5408997" y="2971504"/>
                </a:lnTo>
                <a:cubicBezTo>
                  <a:pt x="5408997" y="3034110"/>
                  <a:pt x="5459750" y="3084863"/>
                  <a:pt x="5522356" y="3084863"/>
                </a:cubicBezTo>
                <a:lnTo>
                  <a:pt x="6263201" y="3084863"/>
                </a:lnTo>
                <a:cubicBezTo>
                  <a:pt x="6325807" y="3084863"/>
                  <a:pt x="6376560" y="3034110"/>
                  <a:pt x="6376560" y="2971504"/>
                </a:cubicBezTo>
                <a:lnTo>
                  <a:pt x="6376560" y="2954497"/>
                </a:lnTo>
                <a:cubicBezTo>
                  <a:pt x="6376560" y="2891891"/>
                  <a:pt x="6325807" y="2841137"/>
                  <a:pt x="6263201" y="2841137"/>
                </a:cubicBezTo>
                <a:close/>
                <a:moveTo>
                  <a:pt x="5522356" y="2319958"/>
                </a:moveTo>
                <a:cubicBezTo>
                  <a:pt x="5459750" y="2319958"/>
                  <a:pt x="5408997" y="2370710"/>
                  <a:pt x="5408997" y="2433317"/>
                </a:cubicBezTo>
                <a:lnTo>
                  <a:pt x="5408997" y="2450325"/>
                </a:lnTo>
                <a:cubicBezTo>
                  <a:pt x="5408997" y="2512930"/>
                  <a:pt x="5459750" y="2563683"/>
                  <a:pt x="5522356" y="2563683"/>
                </a:cubicBezTo>
                <a:lnTo>
                  <a:pt x="6263201" y="2563683"/>
                </a:lnTo>
                <a:cubicBezTo>
                  <a:pt x="6325807" y="2563683"/>
                  <a:pt x="6376560" y="2512930"/>
                  <a:pt x="6376560" y="2450325"/>
                </a:cubicBezTo>
                <a:lnTo>
                  <a:pt x="6376560" y="2433317"/>
                </a:lnTo>
                <a:cubicBezTo>
                  <a:pt x="6376560" y="2370710"/>
                  <a:pt x="6325807" y="2319958"/>
                  <a:pt x="6263201" y="2319958"/>
                </a:cubicBezTo>
                <a:close/>
                <a:moveTo>
                  <a:pt x="6808611" y="1308708"/>
                </a:moveTo>
                <a:cubicBezTo>
                  <a:pt x="6746005" y="1308708"/>
                  <a:pt x="6695252" y="1359461"/>
                  <a:pt x="6695252" y="1422067"/>
                </a:cubicBezTo>
                <a:lnTo>
                  <a:pt x="6695252" y="1439075"/>
                </a:lnTo>
                <a:cubicBezTo>
                  <a:pt x="6695252" y="1501681"/>
                  <a:pt x="6746005" y="1552434"/>
                  <a:pt x="6808611" y="1552434"/>
                </a:cubicBezTo>
                <a:lnTo>
                  <a:pt x="7549457" y="1552434"/>
                </a:lnTo>
                <a:cubicBezTo>
                  <a:pt x="7612063" y="1552434"/>
                  <a:pt x="7662816" y="1501681"/>
                  <a:pt x="7662816" y="1439075"/>
                </a:cubicBezTo>
                <a:lnTo>
                  <a:pt x="7662816" y="1422067"/>
                </a:lnTo>
                <a:cubicBezTo>
                  <a:pt x="7662816" y="1359461"/>
                  <a:pt x="7612063" y="1308708"/>
                  <a:pt x="7549457" y="1308708"/>
                </a:cubicBezTo>
                <a:close/>
                <a:moveTo>
                  <a:pt x="8058914" y="1308708"/>
                </a:moveTo>
                <a:cubicBezTo>
                  <a:pt x="7996308" y="1308708"/>
                  <a:pt x="7945555" y="1359461"/>
                  <a:pt x="7945555" y="1422067"/>
                </a:cubicBezTo>
                <a:lnTo>
                  <a:pt x="7945555" y="1439075"/>
                </a:lnTo>
                <a:cubicBezTo>
                  <a:pt x="7945555" y="1501681"/>
                  <a:pt x="7996308" y="1552434"/>
                  <a:pt x="8058914" y="1552434"/>
                </a:cubicBezTo>
                <a:lnTo>
                  <a:pt x="8799760" y="1552434"/>
                </a:lnTo>
                <a:cubicBezTo>
                  <a:pt x="8862366" y="1552434"/>
                  <a:pt x="8913119" y="1501681"/>
                  <a:pt x="8913119" y="1439075"/>
                </a:cubicBezTo>
                <a:lnTo>
                  <a:pt x="8913119" y="1422067"/>
                </a:lnTo>
                <a:cubicBezTo>
                  <a:pt x="8913119" y="1359461"/>
                  <a:pt x="8862366" y="1308708"/>
                  <a:pt x="8799760" y="1308708"/>
                </a:cubicBezTo>
                <a:close/>
                <a:moveTo>
                  <a:pt x="9355062" y="1308708"/>
                </a:moveTo>
                <a:cubicBezTo>
                  <a:pt x="9292456" y="1308708"/>
                  <a:pt x="9241703" y="1359461"/>
                  <a:pt x="9241703" y="1422067"/>
                </a:cubicBezTo>
                <a:lnTo>
                  <a:pt x="9241703" y="1439075"/>
                </a:lnTo>
                <a:cubicBezTo>
                  <a:pt x="9241703" y="1501681"/>
                  <a:pt x="9292456" y="1552434"/>
                  <a:pt x="9355062" y="1552434"/>
                </a:cubicBezTo>
                <a:lnTo>
                  <a:pt x="10095908" y="1552434"/>
                </a:lnTo>
                <a:cubicBezTo>
                  <a:pt x="10158514" y="1552434"/>
                  <a:pt x="10209267" y="1501681"/>
                  <a:pt x="10209267" y="1439075"/>
                </a:cubicBezTo>
                <a:lnTo>
                  <a:pt x="10209267" y="1422067"/>
                </a:lnTo>
                <a:cubicBezTo>
                  <a:pt x="10209267" y="1359461"/>
                  <a:pt x="10158514" y="1308708"/>
                  <a:pt x="10095908" y="1308708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tx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9D12455-37F5-BD76-B364-E7E8F3786BE6}"/>
              </a:ext>
            </a:extLst>
          </p:cNvPr>
          <p:cNvSpPr/>
          <p:nvPr/>
        </p:nvSpPr>
        <p:spPr>
          <a:xfrm>
            <a:off x="560867" y="3261367"/>
            <a:ext cx="11070270" cy="3456662"/>
          </a:xfrm>
          <a:prstGeom prst="rect">
            <a:avLst/>
          </a:prstGeom>
          <a:solidFill>
            <a:srgbClr val="E5E9EF"/>
          </a:solidFill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77957AA-1B93-41DC-87E6-340BC6F6BB4E}"/>
              </a:ext>
            </a:extLst>
          </p:cNvPr>
          <p:cNvCxnSpPr>
            <a:cxnSpLocks/>
          </p:cNvCxnSpPr>
          <p:nvPr/>
        </p:nvCxnSpPr>
        <p:spPr>
          <a:xfrm>
            <a:off x="688874" y="3713285"/>
            <a:ext cx="385655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CC55C0B-F32F-7536-A7E6-007661BF5302}"/>
              </a:ext>
            </a:extLst>
          </p:cNvPr>
          <p:cNvSpPr txBox="1"/>
          <p:nvPr/>
        </p:nvSpPr>
        <p:spPr>
          <a:xfrm>
            <a:off x="635380" y="3405508"/>
            <a:ext cx="2476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2">
                    <a:lumMod val="10000"/>
                  </a:schemeClr>
                </a:solidFill>
              </a:rPr>
              <a:t>CASE 3 : </a:t>
            </a:r>
            <a:r>
              <a:rPr lang="en-US" altLang="ko-KR" sz="1400" b="1" dirty="0" err="1">
                <a:solidFill>
                  <a:schemeClr val="tx2">
                    <a:lumMod val="10000"/>
                  </a:schemeClr>
                </a:solidFill>
              </a:rPr>
              <a:t>SinCos</a:t>
            </a:r>
            <a:r>
              <a:rPr lang="en-US" altLang="ko-KR" sz="1400" b="1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ko-KR" altLang="en-US" sz="1400" b="1" dirty="0">
                <a:solidFill>
                  <a:schemeClr val="tx2">
                    <a:lumMod val="10000"/>
                  </a:schemeClr>
                </a:solidFill>
              </a:rPr>
              <a:t>변환 적용</a:t>
            </a:r>
            <a:r>
              <a:rPr lang="en-US" altLang="ko-KR" sz="1400" b="1" dirty="0">
                <a:solidFill>
                  <a:schemeClr val="tx2">
                    <a:lumMod val="10000"/>
                  </a:schemeClr>
                </a:solidFill>
              </a:rPr>
              <a:t> </a:t>
            </a:r>
            <a:endParaRPr lang="ko-KR" altLang="en-US" sz="1400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9E7C11-8768-6CF5-3028-E2CFAB49EE7D}"/>
              </a:ext>
            </a:extLst>
          </p:cNvPr>
          <p:cNvSpPr txBox="1"/>
          <p:nvPr/>
        </p:nvSpPr>
        <p:spPr>
          <a:xfrm>
            <a:off x="4251960" y="4060087"/>
            <a:ext cx="695414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기온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습도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풍속의 경우 아무 조치를 취해주지 않음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7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시간 변수와 풍향 데이터에만 </a:t>
            </a:r>
            <a:r>
              <a:rPr lang="en-US" altLang="ko-KR" sz="1400" dirty="0" err="1">
                <a:solidFill>
                  <a:schemeClr val="tx2">
                    <a:lumMod val="10000"/>
                  </a:schemeClr>
                </a:solidFill>
              </a:rPr>
              <a:t>SinCos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변환을 취함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7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가장 영향을 많이 미치는 변수는 풍속이었으며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기온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습도가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그 다음을 이룸</a:t>
            </a:r>
            <a:endParaRPr lang="en-US" altLang="ko-KR" sz="700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      시간 변수들 또한 모델에 어느정도 영향을 미치며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풍향 또한 어느정도 영향을 미침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FB6ACB-C820-2DEF-4EF8-721A342AF2F0}"/>
              </a:ext>
            </a:extLst>
          </p:cNvPr>
          <p:cNvSpPr txBox="1"/>
          <p:nvPr/>
        </p:nvSpPr>
        <p:spPr>
          <a:xfrm>
            <a:off x="6075889" y="5624423"/>
            <a:ext cx="4974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NMAE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가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11.71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로 가장 예측력이 높음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.</a:t>
            </a:r>
          </a:p>
          <a:p>
            <a:pPr algn="ctr"/>
            <a:r>
              <a:rPr lang="en-US" altLang="ko-KR" sz="1400" dirty="0" err="1">
                <a:solidFill>
                  <a:schemeClr val="tx2">
                    <a:lumMod val="10000"/>
                  </a:schemeClr>
                </a:solidFill>
              </a:rPr>
              <a:t>SinCos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변환만 적용한 모델을 최종 모델로 선택함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58B11CB-E559-3EAB-ACBE-D336BCB4C3E0}"/>
              </a:ext>
            </a:extLst>
          </p:cNvPr>
          <p:cNvSpPr/>
          <p:nvPr/>
        </p:nvSpPr>
        <p:spPr>
          <a:xfrm>
            <a:off x="4663129" y="5705716"/>
            <a:ext cx="1379169" cy="342328"/>
          </a:xfrm>
          <a:prstGeom prst="roundRect">
            <a:avLst/>
          </a:prstGeom>
          <a:solidFill>
            <a:srgbClr val="F5F5F5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6768AD9-E1E8-2155-A631-D07201F84126}"/>
              </a:ext>
            </a:extLst>
          </p:cNvPr>
          <p:cNvSpPr/>
          <p:nvPr/>
        </p:nvSpPr>
        <p:spPr>
          <a:xfrm>
            <a:off x="4209845" y="5474355"/>
            <a:ext cx="7179203" cy="868857"/>
          </a:xfrm>
          <a:prstGeom prst="roundRect">
            <a:avLst/>
          </a:prstGeom>
          <a:noFill/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5639F0A-AA16-8D48-3A02-57EB1473FF97}"/>
              </a:ext>
            </a:extLst>
          </p:cNvPr>
          <p:cNvCxnSpPr>
            <a:cxnSpLocks/>
          </p:cNvCxnSpPr>
          <p:nvPr/>
        </p:nvCxnSpPr>
        <p:spPr>
          <a:xfrm rot="16200000">
            <a:off x="6903268" y="1747114"/>
            <a:ext cx="406202" cy="0"/>
          </a:xfrm>
          <a:prstGeom prst="straightConnector1">
            <a:avLst/>
          </a:prstGeom>
          <a:ln>
            <a:solidFill>
              <a:srgbClr val="A8B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0C8302B-FD32-CCF6-C7FC-B9AECB91244E}"/>
              </a:ext>
            </a:extLst>
          </p:cNvPr>
          <p:cNvCxnSpPr>
            <a:cxnSpLocks/>
          </p:cNvCxnSpPr>
          <p:nvPr/>
        </p:nvCxnSpPr>
        <p:spPr>
          <a:xfrm rot="16200000">
            <a:off x="8199417" y="1747114"/>
            <a:ext cx="406202" cy="0"/>
          </a:xfrm>
          <a:prstGeom prst="straightConnector1">
            <a:avLst/>
          </a:prstGeom>
          <a:ln>
            <a:solidFill>
              <a:srgbClr val="A8B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BA3DEDA-9610-FF2E-ACDD-41D2548A3526}"/>
              </a:ext>
            </a:extLst>
          </p:cNvPr>
          <p:cNvCxnSpPr>
            <a:cxnSpLocks/>
          </p:cNvCxnSpPr>
          <p:nvPr/>
        </p:nvCxnSpPr>
        <p:spPr>
          <a:xfrm rot="16200000">
            <a:off x="9525297" y="1747114"/>
            <a:ext cx="406202" cy="0"/>
          </a:xfrm>
          <a:prstGeom prst="straightConnector1">
            <a:avLst/>
          </a:prstGeom>
          <a:ln>
            <a:solidFill>
              <a:srgbClr val="A8B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B1B78030-B361-7F27-4478-660991A45B2F}"/>
              </a:ext>
            </a:extLst>
          </p:cNvPr>
          <p:cNvCxnSpPr>
            <a:cxnSpLocks/>
          </p:cNvCxnSpPr>
          <p:nvPr/>
        </p:nvCxnSpPr>
        <p:spPr>
          <a:xfrm>
            <a:off x="7106369" y="1942594"/>
            <a:ext cx="2622031" cy="0"/>
          </a:xfrm>
          <a:prstGeom prst="line">
            <a:avLst/>
          </a:prstGeom>
          <a:ln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34426C0-1FE7-544C-752C-C48B31F2C564}"/>
              </a:ext>
            </a:extLst>
          </p:cNvPr>
          <p:cNvCxnSpPr>
            <a:cxnSpLocks/>
          </p:cNvCxnSpPr>
          <p:nvPr/>
        </p:nvCxnSpPr>
        <p:spPr>
          <a:xfrm flipV="1">
            <a:off x="8399750" y="1913837"/>
            <a:ext cx="0" cy="1353886"/>
          </a:xfrm>
          <a:prstGeom prst="line">
            <a:avLst/>
          </a:prstGeom>
          <a:ln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300CCD3-6C67-7255-F4A8-513C1F5732A9}"/>
              </a:ext>
            </a:extLst>
          </p:cNvPr>
          <p:cNvCxnSpPr>
            <a:cxnSpLocks/>
          </p:cNvCxnSpPr>
          <p:nvPr/>
        </p:nvCxnSpPr>
        <p:spPr>
          <a:xfrm flipH="1">
            <a:off x="6445969" y="2433408"/>
            <a:ext cx="377660" cy="0"/>
          </a:xfrm>
          <a:prstGeom prst="straightConnector1">
            <a:avLst/>
          </a:prstGeom>
          <a:ln>
            <a:solidFill>
              <a:srgbClr val="A8B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0A56AA3-7F8D-9A74-5139-99003D7F4247}"/>
              </a:ext>
            </a:extLst>
          </p:cNvPr>
          <p:cNvCxnSpPr>
            <a:cxnSpLocks/>
          </p:cNvCxnSpPr>
          <p:nvPr/>
        </p:nvCxnSpPr>
        <p:spPr>
          <a:xfrm flipH="1">
            <a:off x="6445969" y="2931248"/>
            <a:ext cx="377660" cy="0"/>
          </a:xfrm>
          <a:prstGeom prst="straightConnector1">
            <a:avLst/>
          </a:prstGeom>
          <a:ln>
            <a:solidFill>
              <a:srgbClr val="A8B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B3D056D-2016-6E72-F5C3-2C0F94A1F498}"/>
              </a:ext>
            </a:extLst>
          </p:cNvPr>
          <p:cNvCxnSpPr>
            <a:cxnSpLocks/>
          </p:cNvCxnSpPr>
          <p:nvPr/>
        </p:nvCxnSpPr>
        <p:spPr>
          <a:xfrm flipV="1">
            <a:off x="6823629" y="2423248"/>
            <a:ext cx="0" cy="508000"/>
          </a:xfrm>
          <a:prstGeom prst="line">
            <a:avLst/>
          </a:prstGeom>
          <a:ln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C688521-FE57-A232-653C-7D963A055ED9}"/>
              </a:ext>
            </a:extLst>
          </p:cNvPr>
          <p:cNvCxnSpPr>
            <a:cxnSpLocks/>
          </p:cNvCxnSpPr>
          <p:nvPr/>
        </p:nvCxnSpPr>
        <p:spPr>
          <a:xfrm flipH="1">
            <a:off x="6823629" y="2749919"/>
            <a:ext cx="1576121" cy="0"/>
          </a:xfrm>
          <a:prstGeom prst="line">
            <a:avLst/>
          </a:prstGeom>
          <a:ln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4E1865E7-D40E-C0D3-90EA-8C903DE96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75" y="3784181"/>
            <a:ext cx="3451390" cy="282106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1CFA10E-C1D4-1069-F2D3-7C7BA8C6D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142" y="5829022"/>
            <a:ext cx="1143099" cy="13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227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30FDDE-04A0-D814-CA1E-E805DB626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03" y="1120977"/>
            <a:ext cx="11446232" cy="5044877"/>
          </a:xfrm>
          <a:prstGeom prst="rect">
            <a:avLst/>
          </a:prstGeom>
        </p:spPr>
      </p:pic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1448F0DD-2FBF-46E7-C26D-92649C0FADC7}"/>
              </a:ext>
            </a:extLst>
          </p:cNvPr>
          <p:cNvSpPr/>
          <p:nvPr/>
        </p:nvSpPr>
        <p:spPr>
          <a:xfrm>
            <a:off x="2" y="1"/>
            <a:ext cx="12191999" cy="6857996"/>
          </a:xfrm>
          <a:custGeom>
            <a:avLst/>
            <a:gdLst>
              <a:gd name="connsiteX0" fmla="*/ 5513816 w 12191999"/>
              <a:gd name="connsiteY0" fmla="*/ 5804613 h 6857996"/>
              <a:gd name="connsiteX1" fmla="*/ 5400457 w 12191999"/>
              <a:gd name="connsiteY1" fmla="*/ 5917972 h 6857996"/>
              <a:gd name="connsiteX2" fmla="*/ 5400457 w 12191999"/>
              <a:gd name="connsiteY2" fmla="*/ 5934980 h 6857996"/>
              <a:gd name="connsiteX3" fmla="*/ 5513816 w 12191999"/>
              <a:gd name="connsiteY3" fmla="*/ 6048339 h 6857996"/>
              <a:gd name="connsiteX4" fmla="*/ 6254661 w 12191999"/>
              <a:gd name="connsiteY4" fmla="*/ 6048339 h 6857996"/>
              <a:gd name="connsiteX5" fmla="*/ 6368020 w 12191999"/>
              <a:gd name="connsiteY5" fmla="*/ 5934980 h 6857996"/>
              <a:gd name="connsiteX6" fmla="*/ 6368020 w 12191999"/>
              <a:gd name="connsiteY6" fmla="*/ 5917972 h 6857996"/>
              <a:gd name="connsiteX7" fmla="*/ 6254661 w 12191999"/>
              <a:gd name="connsiteY7" fmla="*/ 5804613 h 6857996"/>
              <a:gd name="connsiteX8" fmla="*/ 5513816 w 12191999"/>
              <a:gd name="connsiteY8" fmla="*/ 5261950 h 6857996"/>
              <a:gd name="connsiteX9" fmla="*/ 5400457 w 12191999"/>
              <a:gd name="connsiteY9" fmla="*/ 5375309 h 6857996"/>
              <a:gd name="connsiteX10" fmla="*/ 5400457 w 12191999"/>
              <a:gd name="connsiteY10" fmla="*/ 5392317 h 6857996"/>
              <a:gd name="connsiteX11" fmla="*/ 5513816 w 12191999"/>
              <a:gd name="connsiteY11" fmla="*/ 5505676 h 6857996"/>
              <a:gd name="connsiteX12" fmla="*/ 6254661 w 12191999"/>
              <a:gd name="connsiteY12" fmla="*/ 5505676 h 6857996"/>
              <a:gd name="connsiteX13" fmla="*/ 6368020 w 12191999"/>
              <a:gd name="connsiteY13" fmla="*/ 5392317 h 6857996"/>
              <a:gd name="connsiteX14" fmla="*/ 6368020 w 12191999"/>
              <a:gd name="connsiteY14" fmla="*/ 5375309 h 6857996"/>
              <a:gd name="connsiteX15" fmla="*/ 6254661 w 12191999"/>
              <a:gd name="connsiteY15" fmla="*/ 5261950 h 6857996"/>
              <a:gd name="connsiteX16" fmla="*/ 10654775 w 12191999"/>
              <a:gd name="connsiteY16" fmla="*/ 4256110 h 6857996"/>
              <a:gd name="connsiteX17" fmla="*/ 10541416 w 12191999"/>
              <a:gd name="connsiteY17" fmla="*/ 4369469 h 6857996"/>
              <a:gd name="connsiteX18" fmla="*/ 10541416 w 12191999"/>
              <a:gd name="connsiteY18" fmla="*/ 4386477 h 6857996"/>
              <a:gd name="connsiteX19" fmla="*/ 10654775 w 12191999"/>
              <a:gd name="connsiteY19" fmla="*/ 4499836 h 6857996"/>
              <a:gd name="connsiteX20" fmla="*/ 11395621 w 12191999"/>
              <a:gd name="connsiteY20" fmla="*/ 4499836 h 6857996"/>
              <a:gd name="connsiteX21" fmla="*/ 11508980 w 12191999"/>
              <a:gd name="connsiteY21" fmla="*/ 4386477 h 6857996"/>
              <a:gd name="connsiteX22" fmla="*/ 11508980 w 12191999"/>
              <a:gd name="connsiteY22" fmla="*/ 4369469 h 6857996"/>
              <a:gd name="connsiteX23" fmla="*/ 11395621 w 12191999"/>
              <a:gd name="connsiteY23" fmla="*/ 4256110 h 6857996"/>
              <a:gd name="connsiteX24" fmla="*/ 9364455 w 12191999"/>
              <a:gd name="connsiteY24" fmla="*/ 4256110 h 6857996"/>
              <a:gd name="connsiteX25" fmla="*/ 9251096 w 12191999"/>
              <a:gd name="connsiteY25" fmla="*/ 4369469 h 6857996"/>
              <a:gd name="connsiteX26" fmla="*/ 9251096 w 12191999"/>
              <a:gd name="connsiteY26" fmla="*/ 4386477 h 6857996"/>
              <a:gd name="connsiteX27" fmla="*/ 9364455 w 12191999"/>
              <a:gd name="connsiteY27" fmla="*/ 4499836 h 6857996"/>
              <a:gd name="connsiteX28" fmla="*/ 10105301 w 12191999"/>
              <a:gd name="connsiteY28" fmla="*/ 4499836 h 6857996"/>
              <a:gd name="connsiteX29" fmla="*/ 10218660 w 12191999"/>
              <a:gd name="connsiteY29" fmla="*/ 4386477 h 6857996"/>
              <a:gd name="connsiteX30" fmla="*/ 10218660 w 12191999"/>
              <a:gd name="connsiteY30" fmla="*/ 4369469 h 6857996"/>
              <a:gd name="connsiteX31" fmla="*/ 10105301 w 12191999"/>
              <a:gd name="connsiteY31" fmla="*/ 4256110 h 6857996"/>
              <a:gd name="connsiteX32" fmla="*/ 8074135 w 12191999"/>
              <a:gd name="connsiteY32" fmla="*/ 4256110 h 6857996"/>
              <a:gd name="connsiteX33" fmla="*/ 7960776 w 12191999"/>
              <a:gd name="connsiteY33" fmla="*/ 4369469 h 6857996"/>
              <a:gd name="connsiteX34" fmla="*/ 7960776 w 12191999"/>
              <a:gd name="connsiteY34" fmla="*/ 4386477 h 6857996"/>
              <a:gd name="connsiteX35" fmla="*/ 8074135 w 12191999"/>
              <a:gd name="connsiteY35" fmla="*/ 4499836 h 6857996"/>
              <a:gd name="connsiteX36" fmla="*/ 8814981 w 12191999"/>
              <a:gd name="connsiteY36" fmla="*/ 4499836 h 6857996"/>
              <a:gd name="connsiteX37" fmla="*/ 8928340 w 12191999"/>
              <a:gd name="connsiteY37" fmla="*/ 4386477 h 6857996"/>
              <a:gd name="connsiteX38" fmla="*/ 8928340 w 12191999"/>
              <a:gd name="connsiteY38" fmla="*/ 4369469 h 6857996"/>
              <a:gd name="connsiteX39" fmla="*/ 8814981 w 12191999"/>
              <a:gd name="connsiteY39" fmla="*/ 4256110 h 6857996"/>
              <a:gd name="connsiteX40" fmla="*/ 6783815 w 12191999"/>
              <a:gd name="connsiteY40" fmla="*/ 4256110 h 6857996"/>
              <a:gd name="connsiteX41" fmla="*/ 6670456 w 12191999"/>
              <a:gd name="connsiteY41" fmla="*/ 4369469 h 6857996"/>
              <a:gd name="connsiteX42" fmla="*/ 6670456 w 12191999"/>
              <a:gd name="connsiteY42" fmla="*/ 4386477 h 6857996"/>
              <a:gd name="connsiteX43" fmla="*/ 6783815 w 12191999"/>
              <a:gd name="connsiteY43" fmla="*/ 4499836 h 6857996"/>
              <a:gd name="connsiteX44" fmla="*/ 7524661 w 12191999"/>
              <a:gd name="connsiteY44" fmla="*/ 4499836 h 6857996"/>
              <a:gd name="connsiteX45" fmla="*/ 7638020 w 12191999"/>
              <a:gd name="connsiteY45" fmla="*/ 4386477 h 6857996"/>
              <a:gd name="connsiteX46" fmla="*/ 7638020 w 12191999"/>
              <a:gd name="connsiteY46" fmla="*/ 4369469 h 6857996"/>
              <a:gd name="connsiteX47" fmla="*/ 7524661 w 12191999"/>
              <a:gd name="connsiteY47" fmla="*/ 4256110 h 6857996"/>
              <a:gd name="connsiteX48" fmla="*/ 0 w 12191999"/>
              <a:gd name="connsiteY48" fmla="*/ 0 h 6857996"/>
              <a:gd name="connsiteX49" fmla="*/ 12191999 w 12191999"/>
              <a:gd name="connsiteY49" fmla="*/ 0 h 6857996"/>
              <a:gd name="connsiteX50" fmla="*/ 12191999 w 12191999"/>
              <a:gd name="connsiteY50" fmla="*/ 6857996 h 6857996"/>
              <a:gd name="connsiteX51" fmla="*/ 0 w 12191999"/>
              <a:gd name="connsiteY51" fmla="*/ 6857996 h 685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1999" h="6857996">
                <a:moveTo>
                  <a:pt x="5513816" y="5804613"/>
                </a:moveTo>
                <a:cubicBezTo>
                  <a:pt x="5451210" y="5804613"/>
                  <a:pt x="5400457" y="5855366"/>
                  <a:pt x="5400457" y="5917972"/>
                </a:cubicBezTo>
                <a:lnTo>
                  <a:pt x="5400457" y="5934980"/>
                </a:lnTo>
                <a:cubicBezTo>
                  <a:pt x="5400457" y="5997586"/>
                  <a:pt x="5451210" y="6048339"/>
                  <a:pt x="5513816" y="6048339"/>
                </a:cubicBezTo>
                <a:lnTo>
                  <a:pt x="6254661" y="6048339"/>
                </a:lnTo>
                <a:cubicBezTo>
                  <a:pt x="6317267" y="6048339"/>
                  <a:pt x="6368020" y="5997586"/>
                  <a:pt x="6368020" y="5934980"/>
                </a:cubicBezTo>
                <a:lnTo>
                  <a:pt x="6368020" y="5917972"/>
                </a:lnTo>
                <a:cubicBezTo>
                  <a:pt x="6368020" y="5855366"/>
                  <a:pt x="6317267" y="5804613"/>
                  <a:pt x="6254661" y="5804613"/>
                </a:cubicBezTo>
                <a:close/>
                <a:moveTo>
                  <a:pt x="5513816" y="5261950"/>
                </a:moveTo>
                <a:cubicBezTo>
                  <a:pt x="5451210" y="5261950"/>
                  <a:pt x="5400457" y="5312703"/>
                  <a:pt x="5400457" y="5375309"/>
                </a:cubicBezTo>
                <a:lnTo>
                  <a:pt x="5400457" y="5392317"/>
                </a:lnTo>
                <a:cubicBezTo>
                  <a:pt x="5400457" y="5454923"/>
                  <a:pt x="5451210" y="5505676"/>
                  <a:pt x="5513816" y="5505676"/>
                </a:cubicBezTo>
                <a:lnTo>
                  <a:pt x="6254661" y="5505676"/>
                </a:lnTo>
                <a:cubicBezTo>
                  <a:pt x="6317267" y="5505676"/>
                  <a:pt x="6368020" y="5454923"/>
                  <a:pt x="6368020" y="5392317"/>
                </a:cubicBezTo>
                <a:lnTo>
                  <a:pt x="6368020" y="5375309"/>
                </a:lnTo>
                <a:cubicBezTo>
                  <a:pt x="6368020" y="5312703"/>
                  <a:pt x="6317267" y="5261950"/>
                  <a:pt x="6254661" y="5261950"/>
                </a:cubicBezTo>
                <a:close/>
                <a:moveTo>
                  <a:pt x="10654775" y="4256110"/>
                </a:moveTo>
                <a:cubicBezTo>
                  <a:pt x="10592169" y="4256110"/>
                  <a:pt x="10541416" y="4306863"/>
                  <a:pt x="10541416" y="4369469"/>
                </a:cubicBezTo>
                <a:lnTo>
                  <a:pt x="10541416" y="4386477"/>
                </a:lnTo>
                <a:cubicBezTo>
                  <a:pt x="10541416" y="4449083"/>
                  <a:pt x="10592169" y="4499836"/>
                  <a:pt x="10654775" y="4499836"/>
                </a:cubicBezTo>
                <a:lnTo>
                  <a:pt x="11395621" y="4499836"/>
                </a:lnTo>
                <a:cubicBezTo>
                  <a:pt x="11458227" y="4499836"/>
                  <a:pt x="11508980" y="4449083"/>
                  <a:pt x="11508980" y="4386477"/>
                </a:cubicBezTo>
                <a:lnTo>
                  <a:pt x="11508980" y="4369469"/>
                </a:lnTo>
                <a:cubicBezTo>
                  <a:pt x="11508980" y="4306863"/>
                  <a:pt x="11458227" y="4256110"/>
                  <a:pt x="11395621" y="4256110"/>
                </a:cubicBezTo>
                <a:close/>
                <a:moveTo>
                  <a:pt x="9364455" y="4256110"/>
                </a:moveTo>
                <a:cubicBezTo>
                  <a:pt x="9301849" y="4256110"/>
                  <a:pt x="9251096" y="4306863"/>
                  <a:pt x="9251096" y="4369469"/>
                </a:cubicBezTo>
                <a:lnTo>
                  <a:pt x="9251096" y="4386477"/>
                </a:lnTo>
                <a:cubicBezTo>
                  <a:pt x="9251096" y="4449083"/>
                  <a:pt x="9301849" y="4499836"/>
                  <a:pt x="9364455" y="4499836"/>
                </a:cubicBezTo>
                <a:lnTo>
                  <a:pt x="10105301" y="4499836"/>
                </a:lnTo>
                <a:cubicBezTo>
                  <a:pt x="10167907" y="4499836"/>
                  <a:pt x="10218660" y="4449083"/>
                  <a:pt x="10218660" y="4386477"/>
                </a:cubicBezTo>
                <a:lnTo>
                  <a:pt x="10218660" y="4369469"/>
                </a:lnTo>
                <a:cubicBezTo>
                  <a:pt x="10218660" y="4306863"/>
                  <a:pt x="10167907" y="4256110"/>
                  <a:pt x="10105301" y="4256110"/>
                </a:cubicBezTo>
                <a:close/>
                <a:moveTo>
                  <a:pt x="8074135" y="4256110"/>
                </a:moveTo>
                <a:cubicBezTo>
                  <a:pt x="8011529" y="4256110"/>
                  <a:pt x="7960776" y="4306863"/>
                  <a:pt x="7960776" y="4369469"/>
                </a:cubicBezTo>
                <a:lnTo>
                  <a:pt x="7960776" y="4386477"/>
                </a:lnTo>
                <a:cubicBezTo>
                  <a:pt x="7960776" y="4449083"/>
                  <a:pt x="8011529" y="4499836"/>
                  <a:pt x="8074135" y="4499836"/>
                </a:cubicBezTo>
                <a:lnTo>
                  <a:pt x="8814981" y="4499836"/>
                </a:lnTo>
                <a:cubicBezTo>
                  <a:pt x="8877587" y="4499836"/>
                  <a:pt x="8928340" y="4449083"/>
                  <a:pt x="8928340" y="4386477"/>
                </a:cubicBezTo>
                <a:lnTo>
                  <a:pt x="8928340" y="4369469"/>
                </a:lnTo>
                <a:cubicBezTo>
                  <a:pt x="8928340" y="4306863"/>
                  <a:pt x="8877587" y="4256110"/>
                  <a:pt x="8814981" y="4256110"/>
                </a:cubicBezTo>
                <a:close/>
                <a:moveTo>
                  <a:pt x="6783815" y="4256110"/>
                </a:moveTo>
                <a:cubicBezTo>
                  <a:pt x="6721209" y="4256110"/>
                  <a:pt x="6670456" y="4306863"/>
                  <a:pt x="6670456" y="4369469"/>
                </a:cubicBezTo>
                <a:lnTo>
                  <a:pt x="6670456" y="4386477"/>
                </a:lnTo>
                <a:cubicBezTo>
                  <a:pt x="6670456" y="4449083"/>
                  <a:pt x="6721209" y="4499836"/>
                  <a:pt x="6783815" y="4499836"/>
                </a:cubicBezTo>
                <a:lnTo>
                  <a:pt x="7524661" y="4499836"/>
                </a:lnTo>
                <a:cubicBezTo>
                  <a:pt x="7587267" y="4499836"/>
                  <a:pt x="7638020" y="4449083"/>
                  <a:pt x="7638020" y="4386477"/>
                </a:cubicBezTo>
                <a:lnTo>
                  <a:pt x="7638020" y="4369469"/>
                </a:lnTo>
                <a:cubicBezTo>
                  <a:pt x="7638020" y="4306863"/>
                  <a:pt x="7587267" y="4256110"/>
                  <a:pt x="7524661" y="4256110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6"/>
                </a:lnTo>
                <a:lnTo>
                  <a:pt x="0" y="6857996"/>
                </a:lnTo>
                <a:close/>
              </a:path>
            </a:pathLst>
          </a:custGeom>
          <a:solidFill>
            <a:schemeClr val="tx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9D12455-37F5-BD76-B364-E7E8F3786BE6}"/>
              </a:ext>
            </a:extLst>
          </p:cNvPr>
          <p:cNvSpPr/>
          <p:nvPr/>
        </p:nvSpPr>
        <p:spPr>
          <a:xfrm>
            <a:off x="184903" y="388745"/>
            <a:ext cx="11070270" cy="3456662"/>
          </a:xfrm>
          <a:prstGeom prst="rect">
            <a:avLst/>
          </a:prstGeom>
          <a:solidFill>
            <a:srgbClr val="E5E9EF"/>
          </a:solidFill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77957AA-1B93-41DC-87E6-340BC6F6BB4E}"/>
              </a:ext>
            </a:extLst>
          </p:cNvPr>
          <p:cNvCxnSpPr>
            <a:cxnSpLocks/>
          </p:cNvCxnSpPr>
          <p:nvPr/>
        </p:nvCxnSpPr>
        <p:spPr>
          <a:xfrm>
            <a:off x="312910" y="840663"/>
            <a:ext cx="336291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CC55C0B-F32F-7536-A7E6-007661BF5302}"/>
              </a:ext>
            </a:extLst>
          </p:cNvPr>
          <p:cNvSpPr txBox="1"/>
          <p:nvPr/>
        </p:nvSpPr>
        <p:spPr>
          <a:xfrm>
            <a:off x="259416" y="532886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2">
                    <a:lumMod val="10000"/>
                  </a:schemeClr>
                </a:solidFill>
              </a:rPr>
              <a:t>최종 모델 제출</a:t>
            </a:r>
            <a:r>
              <a:rPr lang="en-US" altLang="ko-KR" sz="1400" b="1" dirty="0">
                <a:solidFill>
                  <a:schemeClr val="tx2">
                    <a:lumMod val="10000"/>
                  </a:schemeClr>
                </a:solidFill>
              </a:rPr>
              <a:t> </a:t>
            </a:r>
            <a:endParaRPr lang="ko-KR" altLang="en-US" sz="1400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9E7C11-8768-6CF5-3028-E2CFAB49EE7D}"/>
              </a:ext>
            </a:extLst>
          </p:cNvPr>
          <p:cNvSpPr txBox="1"/>
          <p:nvPr/>
        </p:nvSpPr>
        <p:spPr>
          <a:xfrm>
            <a:off x="3803832" y="1516718"/>
            <a:ext cx="7402989" cy="1492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기온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습도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풍속의 경우 아무 조치를 취해주지 않음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7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시간 변수와 풍향 데이터에만 </a:t>
            </a:r>
            <a:r>
              <a:rPr lang="en-US" altLang="ko-KR" sz="1400" dirty="0" err="1">
                <a:solidFill>
                  <a:schemeClr val="tx2">
                    <a:lumMod val="10000"/>
                  </a:schemeClr>
                </a:solidFill>
              </a:rPr>
              <a:t>SinCos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변환을 취함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7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오히려 제출 모델에서는 기온과 풍속이 동등하게 영향을 미치며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이 후 습도가 영향을 줌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      Case 3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과 </a:t>
            </a:r>
            <a:r>
              <a:rPr lang="ko-KR" altLang="en-US" sz="1400" dirty="0" err="1">
                <a:solidFill>
                  <a:schemeClr val="tx2">
                    <a:lumMod val="10000"/>
                  </a:schemeClr>
                </a:solidFill>
              </a:rPr>
              <a:t>마친가지로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 풍향과 시간 변수들이 어느정도 영향을 미치고 있음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7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예측 결과 음수인 경우는 발전량이 음수로 나올 수 없기 때문에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0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으로 대치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EC633A5A-E908-B90C-BBCB-996851CC5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11" y="901257"/>
            <a:ext cx="3362913" cy="2723638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3F457A2-E5FC-65AF-1439-622218C55091}"/>
              </a:ext>
            </a:extLst>
          </p:cNvPr>
          <p:cNvCxnSpPr>
            <a:cxnSpLocks/>
          </p:cNvCxnSpPr>
          <p:nvPr/>
        </p:nvCxnSpPr>
        <p:spPr>
          <a:xfrm rot="16200000">
            <a:off x="6911147" y="4048508"/>
            <a:ext cx="406202" cy="0"/>
          </a:xfrm>
          <a:prstGeom prst="straightConnector1">
            <a:avLst/>
          </a:prstGeom>
          <a:ln>
            <a:solidFill>
              <a:srgbClr val="A8B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385DEB6-5E6F-6881-AF8D-A2B0AA7630D6}"/>
              </a:ext>
            </a:extLst>
          </p:cNvPr>
          <p:cNvCxnSpPr>
            <a:cxnSpLocks/>
          </p:cNvCxnSpPr>
          <p:nvPr/>
        </p:nvCxnSpPr>
        <p:spPr>
          <a:xfrm rot="16200000">
            <a:off x="8149423" y="4048508"/>
            <a:ext cx="406202" cy="0"/>
          </a:xfrm>
          <a:prstGeom prst="straightConnector1">
            <a:avLst/>
          </a:prstGeom>
          <a:ln>
            <a:solidFill>
              <a:srgbClr val="A8B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36A1110-C068-41B0-CD33-099ABAFAF274}"/>
              </a:ext>
            </a:extLst>
          </p:cNvPr>
          <p:cNvCxnSpPr>
            <a:cxnSpLocks/>
          </p:cNvCxnSpPr>
          <p:nvPr/>
        </p:nvCxnSpPr>
        <p:spPr>
          <a:xfrm rot="16200000">
            <a:off x="9486878" y="4048508"/>
            <a:ext cx="406202" cy="0"/>
          </a:xfrm>
          <a:prstGeom prst="straightConnector1">
            <a:avLst/>
          </a:prstGeom>
          <a:ln>
            <a:solidFill>
              <a:srgbClr val="A8B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D8DF16B-94A3-220A-4694-76932974DFC7}"/>
              </a:ext>
            </a:extLst>
          </p:cNvPr>
          <p:cNvCxnSpPr>
            <a:cxnSpLocks/>
          </p:cNvCxnSpPr>
          <p:nvPr/>
        </p:nvCxnSpPr>
        <p:spPr>
          <a:xfrm flipV="1">
            <a:off x="4553260" y="3845406"/>
            <a:ext cx="0" cy="1791207"/>
          </a:xfrm>
          <a:prstGeom prst="line">
            <a:avLst/>
          </a:prstGeom>
          <a:ln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F9AB421-2692-90E3-895A-11E820332989}"/>
              </a:ext>
            </a:extLst>
          </p:cNvPr>
          <p:cNvCxnSpPr>
            <a:cxnSpLocks/>
          </p:cNvCxnSpPr>
          <p:nvPr/>
        </p:nvCxnSpPr>
        <p:spPr>
          <a:xfrm>
            <a:off x="5014729" y="5389551"/>
            <a:ext cx="377660" cy="0"/>
          </a:xfrm>
          <a:prstGeom prst="straightConnector1">
            <a:avLst/>
          </a:prstGeom>
          <a:ln>
            <a:solidFill>
              <a:srgbClr val="A8B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A13745C-7983-51B3-3589-639AC9772303}"/>
              </a:ext>
            </a:extLst>
          </p:cNvPr>
          <p:cNvCxnSpPr>
            <a:cxnSpLocks/>
          </p:cNvCxnSpPr>
          <p:nvPr/>
        </p:nvCxnSpPr>
        <p:spPr>
          <a:xfrm>
            <a:off x="5014729" y="5887391"/>
            <a:ext cx="377660" cy="0"/>
          </a:xfrm>
          <a:prstGeom prst="straightConnector1">
            <a:avLst/>
          </a:prstGeom>
          <a:ln>
            <a:solidFill>
              <a:srgbClr val="A8B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A32C6BD-C1D9-57CF-B2F5-9B92BFEF4178}"/>
              </a:ext>
            </a:extLst>
          </p:cNvPr>
          <p:cNvCxnSpPr>
            <a:cxnSpLocks/>
          </p:cNvCxnSpPr>
          <p:nvPr/>
        </p:nvCxnSpPr>
        <p:spPr>
          <a:xfrm flipV="1">
            <a:off x="5014729" y="5389551"/>
            <a:ext cx="0" cy="508000"/>
          </a:xfrm>
          <a:prstGeom prst="line">
            <a:avLst/>
          </a:prstGeom>
          <a:ln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88B66F7-8AED-533B-439C-5FF87673126A}"/>
              </a:ext>
            </a:extLst>
          </p:cNvPr>
          <p:cNvCxnSpPr>
            <a:cxnSpLocks/>
          </p:cNvCxnSpPr>
          <p:nvPr/>
        </p:nvCxnSpPr>
        <p:spPr>
          <a:xfrm flipH="1">
            <a:off x="4548851" y="5636613"/>
            <a:ext cx="465878" cy="0"/>
          </a:xfrm>
          <a:prstGeom prst="line">
            <a:avLst/>
          </a:prstGeom>
          <a:ln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ECE9D96-682C-21BB-AD83-66BCA900CFD9}"/>
              </a:ext>
            </a:extLst>
          </p:cNvPr>
          <p:cNvCxnSpPr>
            <a:cxnSpLocks/>
          </p:cNvCxnSpPr>
          <p:nvPr/>
        </p:nvCxnSpPr>
        <p:spPr>
          <a:xfrm rot="16200000">
            <a:off x="10783243" y="4048508"/>
            <a:ext cx="406202" cy="0"/>
          </a:xfrm>
          <a:prstGeom prst="straightConnector1">
            <a:avLst/>
          </a:prstGeom>
          <a:ln>
            <a:solidFill>
              <a:srgbClr val="A8B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7313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DAD3CA6-57AB-7029-490C-D63279A09987}"/>
              </a:ext>
            </a:extLst>
          </p:cNvPr>
          <p:cNvSpPr/>
          <p:nvPr/>
        </p:nvSpPr>
        <p:spPr>
          <a:xfrm>
            <a:off x="1848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55F77">
                  <a:alpha val="0"/>
                </a:srgbClr>
              </a:gs>
              <a:gs pos="100000">
                <a:schemeClr val="tx1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0E0876-014F-A525-3C25-B29EA3B8ADE0}"/>
              </a:ext>
            </a:extLst>
          </p:cNvPr>
          <p:cNvSpPr/>
          <p:nvPr/>
        </p:nvSpPr>
        <p:spPr>
          <a:xfrm>
            <a:off x="0" y="3683257"/>
            <a:ext cx="12192000" cy="31747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spc="300" dirty="0">
                <a:solidFill>
                  <a:prstClr val="white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결과 및 결언</a:t>
            </a:r>
            <a:endParaRPr kumimoji="0" lang="ko-KR" altLang="en-US" sz="4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고딕11" panose="02020600000000000000" pitchFamily="18" charset="-127"/>
              <a:ea typeface="a고딕11" panose="02020600000000000000" pitchFamily="18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26BC45-6FA2-CC21-2479-AD0BBF6ECD0B}"/>
              </a:ext>
            </a:extLst>
          </p:cNvPr>
          <p:cNvSpPr/>
          <p:nvPr/>
        </p:nvSpPr>
        <p:spPr>
          <a:xfrm>
            <a:off x="5615099" y="2891163"/>
            <a:ext cx="843501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00" b="0" i="0" u="none" strike="noStrike" kern="1200" cap="none" spc="-150" normalizeH="0" baseline="0" noProof="0" dirty="0">
                <a:ln>
                  <a:noFill/>
                </a:ln>
                <a:gradFill flip="none" rotWithShape="1">
                  <a:gsLst>
                    <a:gs pos="69000">
                      <a:srgbClr val="E0134C"/>
                    </a:gs>
                    <a:gs pos="0">
                      <a:prstClr val="white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ea"/>
                <a:ea typeface="+mj-ea"/>
                <a:cs typeface="Calibri" panose="020F0502020204030204" pitchFamily="34" charset="0"/>
              </a:rPr>
              <a:t>5</a:t>
            </a:r>
            <a:endParaRPr kumimoji="0" lang="ko-KR" altLang="en-US" sz="9600" b="0" i="0" u="none" strike="noStrike" kern="1200" cap="none" spc="-150" normalizeH="0" baseline="0" noProof="0" dirty="0">
              <a:ln>
                <a:noFill/>
              </a:ln>
              <a:gradFill flip="none" rotWithShape="1">
                <a:gsLst>
                  <a:gs pos="69000">
                    <a:srgbClr val="E0134C"/>
                  </a:gs>
                  <a:gs pos="0">
                    <a:prstClr val="white"/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ea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604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C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57A357A-E317-FA69-37EF-358425B46B3F}"/>
              </a:ext>
            </a:extLst>
          </p:cNvPr>
          <p:cNvCxnSpPr>
            <a:cxnSpLocks/>
          </p:cNvCxnSpPr>
          <p:nvPr/>
        </p:nvCxnSpPr>
        <p:spPr>
          <a:xfrm flipH="1">
            <a:off x="2209413" y="4088696"/>
            <a:ext cx="1" cy="679456"/>
          </a:xfrm>
          <a:prstGeom prst="line">
            <a:avLst/>
          </a:prstGeom>
          <a:ln w="19050"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F6EA9734-1E19-ABB7-74CE-0D3DFBF7914C}"/>
              </a:ext>
            </a:extLst>
          </p:cNvPr>
          <p:cNvSpPr/>
          <p:nvPr/>
        </p:nvSpPr>
        <p:spPr>
          <a:xfrm>
            <a:off x="2163693" y="4760532"/>
            <a:ext cx="84206" cy="95619"/>
          </a:xfrm>
          <a:prstGeom prst="ellipse">
            <a:avLst/>
          </a:prstGeom>
          <a:solidFill>
            <a:srgbClr val="A8B2C9"/>
          </a:solidFill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787D4F-61BC-83A0-A44A-00C12925CD6A}"/>
              </a:ext>
            </a:extLst>
          </p:cNvPr>
          <p:cNvSpPr txBox="1"/>
          <p:nvPr/>
        </p:nvSpPr>
        <p:spPr>
          <a:xfrm>
            <a:off x="623101" y="5041160"/>
            <a:ext cx="32047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시간 데이터가 예측에 영향을 많이 줌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시간 데이터를 어떻게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control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하는가에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초점을 많이 맞출 필요가 있음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4A142A0-3D8B-1397-5E96-553E9529ADB6}"/>
              </a:ext>
            </a:extLst>
          </p:cNvPr>
          <p:cNvSpPr/>
          <p:nvPr/>
        </p:nvSpPr>
        <p:spPr>
          <a:xfrm>
            <a:off x="391886" y="4816823"/>
            <a:ext cx="3635055" cy="1111537"/>
          </a:xfrm>
          <a:prstGeom prst="roundRect">
            <a:avLst/>
          </a:prstGeom>
          <a:noFill/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8B09A2D-70A5-9D93-9497-E4E73781A5B7}"/>
              </a:ext>
            </a:extLst>
          </p:cNvPr>
          <p:cNvCxnSpPr/>
          <p:nvPr/>
        </p:nvCxnSpPr>
        <p:spPr>
          <a:xfrm flipH="1">
            <a:off x="6084955" y="4088696"/>
            <a:ext cx="1" cy="679456"/>
          </a:xfrm>
          <a:prstGeom prst="line">
            <a:avLst/>
          </a:prstGeom>
          <a:ln w="19050"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44698FEF-E600-994C-B4F5-20C37D7BE88C}"/>
              </a:ext>
            </a:extLst>
          </p:cNvPr>
          <p:cNvSpPr/>
          <p:nvPr/>
        </p:nvSpPr>
        <p:spPr>
          <a:xfrm>
            <a:off x="6039235" y="4760532"/>
            <a:ext cx="84206" cy="95619"/>
          </a:xfrm>
          <a:prstGeom prst="ellipse">
            <a:avLst/>
          </a:prstGeom>
          <a:solidFill>
            <a:srgbClr val="A8B2C9"/>
          </a:solidFill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F42C54-3984-FF02-3902-16BE63BEB565}"/>
              </a:ext>
            </a:extLst>
          </p:cNvPr>
          <p:cNvSpPr txBox="1"/>
          <p:nvPr/>
        </p:nvSpPr>
        <p:spPr>
          <a:xfrm>
            <a:off x="4308692" y="4904000"/>
            <a:ext cx="35846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새로운 파생변수를 만들지 못함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좋은 아이디어를 이용하여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파생변수를 만들 수 있었으면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더 좋은 결과를 도출할 수 있을 것이라 판단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88F38F8-3822-3F68-29CC-509C05E856E8}"/>
              </a:ext>
            </a:extLst>
          </p:cNvPr>
          <p:cNvSpPr/>
          <p:nvPr/>
        </p:nvSpPr>
        <p:spPr>
          <a:xfrm>
            <a:off x="4267429" y="4816823"/>
            <a:ext cx="3627434" cy="1111537"/>
          </a:xfrm>
          <a:prstGeom prst="roundRect">
            <a:avLst/>
          </a:prstGeom>
          <a:noFill/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878CB1B-E9DD-58A7-F613-D59EB5C17989}"/>
              </a:ext>
            </a:extLst>
          </p:cNvPr>
          <p:cNvCxnSpPr/>
          <p:nvPr/>
        </p:nvCxnSpPr>
        <p:spPr>
          <a:xfrm flipH="1">
            <a:off x="9952876" y="4088696"/>
            <a:ext cx="1" cy="679456"/>
          </a:xfrm>
          <a:prstGeom prst="line">
            <a:avLst/>
          </a:prstGeom>
          <a:ln w="19050"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F6E80493-EF20-EC24-9891-E12A883B598F}"/>
              </a:ext>
            </a:extLst>
          </p:cNvPr>
          <p:cNvSpPr/>
          <p:nvPr/>
        </p:nvSpPr>
        <p:spPr>
          <a:xfrm>
            <a:off x="9907156" y="4760532"/>
            <a:ext cx="84206" cy="95619"/>
          </a:xfrm>
          <a:prstGeom prst="ellipse">
            <a:avLst/>
          </a:prstGeom>
          <a:solidFill>
            <a:srgbClr val="A8B2C9"/>
          </a:solidFill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99341E-0AF8-81B5-D5E4-BB7A4DF93BBC}"/>
              </a:ext>
            </a:extLst>
          </p:cNvPr>
          <p:cNvSpPr txBox="1"/>
          <p:nvPr/>
        </p:nvSpPr>
        <p:spPr>
          <a:xfrm>
            <a:off x="8071603" y="5010680"/>
            <a:ext cx="376417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tx2">
                    <a:lumMod val="10000"/>
                  </a:schemeClr>
                </a:solidFill>
              </a:rPr>
              <a:t>하이퍼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 파라미터 튜닝을 위한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옵션들이 </a:t>
            </a:r>
            <a:r>
              <a:rPr lang="en-US" altLang="ko-KR" sz="1400" dirty="0" err="1">
                <a:solidFill>
                  <a:schemeClr val="tx2">
                    <a:lumMod val="10000"/>
                  </a:schemeClr>
                </a:solidFill>
              </a:rPr>
              <a:t>Brightics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 Studio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에 존재한다면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더 좋은 모델을 </a:t>
            </a:r>
            <a:r>
              <a:rPr lang="ko-KR" altLang="en-US" sz="1400" dirty="0" err="1">
                <a:solidFill>
                  <a:schemeClr val="tx2">
                    <a:lumMod val="10000"/>
                  </a:schemeClr>
                </a:solidFill>
              </a:rPr>
              <a:t>적합시킬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 수 있을 것이라 판단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5E565F8-389C-416F-0089-AE3F3BA13361}"/>
              </a:ext>
            </a:extLst>
          </p:cNvPr>
          <p:cNvSpPr/>
          <p:nvPr/>
        </p:nvSpPr>
        <p:spPr>
          <a:xfrm>
            <a:off x="8135349" y="4816823"/>
            <a:ext cx="3635055" cy="1111537"/>
          </a:xfrm>
          <a:prstGeom prst="roundRect">
            <a:avLst/>
          </a:prstGeom>
          <a:noFill/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B46ADC-D42E-9FA3-3B19-5A26CA965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89" y="1343956"/>
            <a:ext cx="2725647" cy="2725647"/>
          </a:xfrm>
          <a:prstGeom prst="rect">
            <a:avLst/>
          </a:prstGeom>
        </p:spPr>
      </p:pic>
      <p:pic>
        <p:nvPicPr>
          <p:cNvPr id="1028" name="Picture 4" descr="New Icon by GOD-TheSupreme on DeviantArt">
            <a:extLst>
              <a:ext uri="{FF2B5EF4-FFF2-40B4-BE49-F238E27FC236}">
                <a16:creationId xmlns:a16="http://schemas.microsoft.com/office/drawing/2014/main" id="{4D05BC45-BA07-9E55-24F0-4D116185C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557" y="1034986"/>
            <a:ext cx="3369126" cy="334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4D1391B-983D-ADAC-2421-32E076B5F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457" y="1112463"/>
            <a:ext cx="1472369" cy="147236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44BF4A4-553E-B7C3-C887-8C18EE5B34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980" y="1140756"/>
            <a:ext cx="2189239" cy="21892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97C903-F0D9-E23A-7239-10B83B8DEE19}"/>
              </a:ext>
            </a:extLst>
          </p:cNvPr>
          <p:cNvSpPr txBox="1"/>
          <p:nvPr/>
        </p:nvSpPr>
        <p:spPr>
          <a:xfrm>
            <a:off x="8296755" y="956090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Gird Search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C74225-2FF3-E632-FAB7-1D7FD028B0F6}"/>
              </a:ext>
            </a:extLst>
          </p:cNvPr>
          <p:cNvSpPr txBox="1"/>
          <p:nvPr/>
        </p:nvSpPr>
        <p:spPr>
          <a:xfrm>
            <a:off x="9907156" y="1324583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Random Search</a:t>
            </a:r>
          </a:p>
        </p:txBody>
      </p:sp>
      <p:pic>
        <p:nvPicPr>
          <p:cNvPr id="1032" name="Picture 8" descr="README">
            <a:extLst>
              <a:ext uri="{FF2B5EF4-FFF2-40B4-BE49-F238E27FC236}">
                <a16:creationId xmlns:a16="http://schemas.microsoft.com/office/drawing/2014/main" id="{62C5CEDB-AB56-807E-9B6C-5A9D36F0B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613" y="2184893"/>
            <a:ext cx="1851789" cy="21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400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C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55DF9F0-2FC3-47C1-210E-6CB12715B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06" y="1527395"/>
            <a:ext cx="3635055" cy="28272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5F2A2B-23BF-A553-4CC2-B33843ABB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748" y="1527395"/>
            <a:ext cx="3627434" cy="28196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61543D4-5822-EA5F-40BA-D8EFAA400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669" y="1527395"/>
            <a:ext cx="3635055" cy="28044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B148FD9-58F4-9C96-FB89-D19356F1F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641693"/>
            <a:ext cx="4389500" cy="53344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EFB98B6-2579-90B6-ED37-4F7E567571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4566" y="717901"/>
            <a:ext cx="7453006" cy="441998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57A357A-E317-FA69-37EF-358425B46B3F}"/>
              </a:ext>
            </a:extLst>
          </p:cNvPr>
          <p:cNvCxnSpPr>
            <a:stCxn id="6" idx="2"/>
          </p:cNvCxnSpPr>
          <p:nvPr/>
        </p:nvCxnSpPr>
        <p:spPr>
          <a:xfrm flipH="1">
            <a:off x="2102733" y="4354660"/>
            <a:ext cx="1" cy="679456"/>
          </a:xfrm>
          <a:prstGeom prst="line">
            <a:avLst/>
          </a:prstGeom>
          <a:ln w="19050"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F6EA9734-1E19-ABB7-74CE-0D3DFBF7914C}"/>
              </a:ext>
            </a:extLst>
          </p:cNvPr>
          <p:cNvSpPr/>
          <p:nvPr/>
        </p:nvSpPr>
        <p:spPr>
          <a:xfrm>
            <a:off x="2057013" y="5026496"/>
            <a:ext cx="84206" cy="95619"/>
          </a:xfrm>
          <a:prstGeom prst="ellipse">
            <a:avLst/>
          </a:prstGeom>
          <a:solidFill>
            <a:srgbClr val="A8B2C9"/>
          </a:solidFill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787D4F-61BC-83A0-A44A-00C12925CD6A}"/>
              </a:ext>
            </a:extLst>
          </p:cNvPr>
          <p:cNvSpPr txBox="1"/>
          <p:nvPr/>
        </p:nvSpPr>
        <p:spPr>
          <a:xfrm>
            <a:off x="605384" y="5307124"/>
            <a:ext cx="302679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14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시 예보데이터를 이용하여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태양광 발전량 예측시점에 해당하는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일조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일사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 err="1">
                <a:solidFill>
                  <a:schemeClr val="tx2">
                    <a:lumMod val="10000"/>
                  </a:schemeClr>
                </a:solidFill>
              </a:rPr>
              <a:t>전운량을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 예측하는 모델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4A142A0-3D8B-1397-5E96-553E9529ADB6}"/>
              </a:ext>
            </a:extLst>
          </p:cNvPr>
          <p:cNvSpPr/>
          <p:nvPr/>
        </p:nvSpPr>
        <p:spPr>
          <a:xfrm>
            <a:off x="285206" y="5082787"/>
            <a:ext cx="3635055" cy="1111537"/>
          </a:xfrm>
          <a:prstGeom prst="roundRect">
            <a:avLst/>
          </a:prstGeom>
          <a:noFill/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8B09A2D-70A5-9D93-9497-E4E73781A5B7}"/>
              </a:ext>
            </a:extLst>
          </p:cNvPr>
          <p:cNvCxnSpPr/>
          <p:nvPr/>
        </p:nvCxnSpPr>
        <p:spPr>
          <a:xfrm flipH="1">
            <a:off x="5978275" y="4354660"/>
            <a:ext cx="1" cy="679456"/>
          </a:xfrm>
          <a:prstGeom prst="line">
            <a:avLst/>
          </a:prstGeom>
          <a:ln w="19050"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44698FEF-E600-994C-B4F5-20C37D7BE88C}"/>
              </a:ext>
            </a:extLst>
          </p:cNvPr>
          <p:cNvSpPr/>
          <p:nvPr/>
        </p:nvSpPr>
        <p:spPr>
          <a:xfrm>
            <a:off x="5932555" y="5026496"/>
            <a:ext cx="84206" cy="95619"/>
          </a:xfrm>
          <a:prstGeom prst="ellipse">
            <a:avLst/>
          </a:prstGeom>
          <a:solidFill>
            <a:srgbClr val="A8B2C9"/>
          </a:solidFill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F42C54-3984-FF02-3902-16BE63BEB565}"/>
              </a:ext>
            </a:extLst>
          </p:cNvPr>
          <p:cNvSpPr txBox="1"/>
          <p:nvPr/>
        </p:nvSpPr>
        <p:spPr>
          <a:xfrm>
            <a:off x="5248766" y="5307124"/>
            <a:ext cx="1491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예측시점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태양광 발전량을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예측하는 모델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88F38F8-3822-3F68-29CC-509C05E856E8}"/>
              </a:ext>
            </a:extLst>
          </p:cNvPr>
          <p:cNvSpPr/>
          <p:nvPr/>
        </p:nvSpPr>
        <p:spPr>
          <a:xfrm>
            <a:off x="4160749" y="5082787"/>
            <a:ext cx="3627434" cy="1111537"/>
          </a:xfrm>
          <a:prstGeom prst="roundRect">
            <a:avLst/>
          </a:prstGeom>
          <a:noFill/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878CB1B-E9DD-58A7-F613-D59EB5C17989}"/>
              </a:ext>
            </a:extLst>
          </p:cNvPr>
          <p:cNvCxnSpPr/>
          <p:nvPr/>
        </p:nvCxnSpPr>
        <p:spPr>
          <a:xfrm flipH="1">
            <a:off x="9846196" y="4354660"/>
            <a:ext cx="1" cy="679456"/>
          </a:xfrm>
          <a:prstGeom prst="line">
            <a:avLst/>
          </a:prstGeom>
          <a:ln w="19050"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F6E80493-EF20-EC24-9891-E12A883B598F}"/>
              </a:ext>
            </a:extLst>
          </p:cNvPr>
          <p:cNvSpPr/>
          <p:nvPr/>
        </p:nvSpPr>
        <p:spPr>
          <a:xfrm>
            <a:off x="9800476" y="5026496"/>
            <a:ext cx="84206" cy="95619"/>
          </a:xfrm>
          <a:prstGeom prst="ellipse">
            <a:avLst/>
          </a:prstGeom>
          <a:solidFill>
            <a:srgbClr val="A8B2C9"/>
          </a:solidFill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99341E-0AF8-81B5-D5E4-BB7A4DF93BBC}"/>
              </a:ext>
            </a:extLst>
          </p:cNvPr>
          <p:cNvSpPr txBox="1"/>
          <p:nvPr/>
        </p:nvSpPr>
        <p:spPr>
          <a:xfrm>
            <a:off x="9206456" y="5307124"/>
            <a:ext cx="13115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예측시점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풍력 발전량을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예측하는 모델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5E565F8-389C-416F-0089-AE3F3BA13361}"/>
              </a:ext>
            </a:extLst>
          </p:cNvPr>
          <p:cNvSpPr/>
          <p:nvPr/>
        </p:nvSpPr>
        <p:spPr>
          <a:xfrm>
            <a:off x="8028669" y="5082787"/>
            <a:ext cx="3635055" cy="1111537"/>
          </a:xfrm>
          <a:prstGeom prst="roundRect">
            <a:avLst/>
          </a:prstGeom>
          <a:noFill/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3146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DAD3CA6-57AB-7029-490C-D63279A09987}"/>
              </a:ext>
            </a:extLst>
          </p:cNvPr>
          <p:cNvSpPr/>
          <p:nvPr/>
        </p:nvSpPr>
        <p:spPr>
          <a:xfrm>
            <a:off x="1848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55F77">
                  <a:alpha val="0"/>
                </a:srgbClr>
              </a:gs>
              <a:gs pos="100000">
                <a:schemeClr val="tx1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0E0876-014F-A525-3C25-B29EA3B8ADE0}"/>
              </a:ext>
            </a:extLst>
          </p:cNvPr>
          <p:cNvSpPr/>
          <p:nvPr/>
        </p:nvSpPr>
        <p:spPr>
          <a:xfrm>
            <a:off x="-1848" y="1686817"/>
            <a:ext cx="12192000" cy="31747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고딕11" panose="02020600000000000000" pitchFamily="18" charset="-127"/>
                <a:ea typeface="a고딕11" panose="02020600000000000000" pitchFamily="18" charset="-127"/>
                <a:cs typeface="+mn-cs"/>
              </a:rPr>
              <a:t>감사합니다</a:t>
            </a:r>
            <a:r>
              <a:rPr kumimoji="0" lang="en-US" altLang="ko-KR" sz="6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고딕11" panose="02020600000000000000" pitchFamily="18" charset="-127"/>
                <a:ea typeface="a고딕11" panose="02020600000000000000" pitchFamily="18" charset="-127"/>
                <a:cs typeface="+mn-cs"/>
              </a:rPr>
              <a:t>!</a:t>
            </a:r>
            <a:endParaRPr kumimoji="0" lang="ko-KR" altLang="en-US" sz="6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고딕11" panose="02020600000000000000" pitchFamily="18" charset="-127"/>
              <a:ea typeface="a고딕11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3327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DAD3CA6-57AB-7029-490C-D63279A09987}"/>
              </a:ext>
            </a:extLst>
          </p:cNvPr>
          <p:cNvSpPr/>
          <p:nvPr/>
        </p:nvSpPr>
        <p:spPr>
          <a:xfrm>
            <a:off x="1848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55F77">
                  <a:alpha val="0"/>
                </a:srgbClr>
              </a:gs>
              <a:gs pos="100000">
                <a:schemeClr val="tx1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0E0876-014F-A525-3C25-B29EA3B8ADE0}"/>
              </a:ext>
            </a:extLst>
          </p:cNvPr>
          <p:cNvSpPr/>
          <p:nvPr/>
        </p:nvSpPr>
        <p:spPr>
          <a:xfrm>
            <a:off x="0" y="3683257"/>
            <a:ext cx="12192000" cy="31747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고딕11" panose="02020600000000000000" pitchFamily="18" charset="-127"/>
                <a:ea typeface="a고딕11" panose="02020600000000000000" pitchFamily="18" charset="-127"/>
                <a:cs typeface="+mn-cs"/>
              </a:rPr>
              <a:t>일조</a:t>
            </a:r>
            <a:r>
              <a:rPr lang="en-US" altLang="ko-KR" sz="4000" spc="300" dirty="0">
                <a:solidFill>
                  <a:prstClr val="white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,</a:t>
            </a:r>
            <a:r>
              <a:rPr lang="ko-KR" altLang="en-US" sz="4000" spc="300" dirty="0">
                <a:solidFill>
                  <a:prstClr val="white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일사</a:t>
            </a:r>
            <a:r>
              <a:rPr lang="en-US" altLang="ko-KR" sz="4000" spc="300" dirty="0">
                <a:solidFill>
                  <a:prstClr val="white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,</a:t>
            </a:r>
            <a:r>
              <a:rPr lang="ko-KR" altLang="en-US" sz="4000" spc="300" dirty="0" err="1">
                <a:solidFill>
                  <a:prstClr val="white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전운량</a:t>
            </a:r>
            <a:r>
              <a:rPr lang="ko-KR" altLang="en-US" sz="4000" spc="300" dirty="0">
                <a:solidFill>
                  <a:prstClr val="white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예측</a:t>
            </a:r>
            <a:endParaRPr kumimoji="0" lang="ko-KR" altLang="en-US" sz="4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고딕11" panose="02020600000000000000" pitchFamily="18" charset="-127"/>
              <a:ea typeface="a고딕11" panose="02020600000000000000" pitchFamily="18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26BC45-6FA2-CC21-2479-AD0BBF6ECD0B}"/>
              </a:ext>
            </a:extLst>
          </p:cNvPr>
          <p:cNvSpPr/>
          <p:nvPr/>
        </p:nvSpPr>
        <p:spPr>
          <a:xfrm>
            <a:off x="5615099" y="2891163"/>
            <a:ext cx="843501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600" spc="-150" dirty="0">
                <a:gradFill flip="none" rotWithShape="1">
                  <a:gsLst>
                    <a:gs pos="69000">
                      <a:srgbClr val="E0134C"/>
                    </a:gs>
                    <a:gs pos="0">
                      <a:prstClr val="white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Calibri" panose="020F0502020204030204" pitchFamily="34" charset="0"/>
              </a:rPr>
              <a:t>2</a:t>
            </a:r>
            <a:endParaRPr kumimoji="0" lang="ko-KR" altLang="en-US" sz="9600" b="0" i="0" u="none" strike="noStrike" kern="1200" cap="none" spc="-150" normalizeH="0" baseline="0" noProof="0" dirty="0">
              <a:ln>
                <a:noFill/>
              </a:ln>
              <a:gradFill flip="none" rotWithShape="1">
                <a:gsLst>
                  <a:gs pos="69000">
                    <a:srgbClr val="E0134C"/>
                  </a:gs>
                  <a:gs pos="0">
                    <a:prstClr val="white"/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ea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871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C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95F2A2B-23BF-A553-4CC2-B33843ABB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748" y="1527395"/>
            <a:ext cx="3627434" cy="28196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61543D4-5822-EA5F-40BA-D8EFAA400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8669" y="1527395"/>
            <a:ext cx="3635055" cy="28044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B148FD9-58F4-9C96-FB89-D19356F1F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641693"/>
            <a:ext cx="4389500" cy="53344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EFB98B6-2579-90B6-ED37-4F7E56757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4566" y="717901"/>
            <a:ext cx="7453006" cy="44199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E787D4F-61BC-83A0-A44A-00C12925CD6A}"/>
              </a:ext>
            </a:extLst>
          </p:cNvPr>
          <p:cNvSpPr txBox="1"/>
          <p:nvPr/>
        </p:nvSpPr>
        <p:spPr>
          <a:xfrm>
            <a:off x="605384" y="5307124"/>
            <a:ext cx="302679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14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시 예보데이터를 이용하여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태양광 발전량 예측시점에 해당하는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일조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일사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 err="1">
                <a:solidFill>
                  <a:schemeClr val="tx2">
                    <a:lumMod val="10000"/>
                  </a:schemeClr>
                </a:solidFill>
              </a:rPr>
              <a:t>전운량을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 예측하는 모델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4A142A0-3D8B-1397-5E96-553E9529ADB6}"/>
              </a:ext>
            </a:extLst>
          </p:cNvPr>
          <p:cNvSpPr/>
          <p:nvPr/>
        </p:nvSpPr>
        <p:spPr>
          <a:xfrm>
            <a:off x="285206" y="5082787"/>
            <a:ext cx="3635055" cy="1111537"/>
          </a:xfrm>
          <a:prstGeom prst="roundRect">
            <a:avLst/>
          </a:prstGeom>
          <a:noFill/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8B09A2D-70A5-9D93-9497-E4E73781A5B7}"/>
              </a:ext>
            </a:extLst>
          </p:cNvPr>
          <p:cNvCxnSpPr/>
          <p:nvPr/>
        </p:nvCxnSpPr>
        <p:spPr>
          <a:xfrm flipH="1">
            <a:off x="5978275" y="4354660"/>
            <a:ext cx="1" cy="679456"/>
          </a:xfrm>
          <a:prstGeom prst="line">
            <a:avLst/>
          </a:prstGeom>
          <a:ln w="19050"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44698FEF-E600-994C-B4F5-20C37D7BE88C}"/>
              </a:ext>
            </a:extLst>
          </p:cNvPr>
          <p:cNvSpPr/>
          <p:nvPr/>
        </p:nvSpPr>
        <p:spPr>
          <a:xfrm>
            <a:off x="5932555" y="5026496"/>
            <a:ext cx="84206" cy="95619"/>
          </a:xfrm>
          <a:prstGeom prst="ellipse">
            <a:avLst/>
          </a:prstGeom>
          <a:solidFill>
            <a:srgbClr val="A8B2C9"/>
          </a:solidFill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F42C54-3984-FF02-3902-16BE63BEB565}"/>
              </a:ext>
            </a:extLst>
          </p:cNvPr>
          <p:cNvSpPr txBox="1"/>
          <p:nvPr/>
        </p:nvSpPr>
        <p:spPr>
          <a:xfrm>
            <a:off x="5248766" y="5307124"/>
            <a:ext cx="1491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예측시점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태양광 발전량을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예측하는 모델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88F38F8-3822-3F68-29CC-509C05E856E8}"/>
              </a:ext>
            </a:extLst>
          </p:cNvPr>
          <p:cNvSpPr/>
          <p:nvPr/>
        </p:nvSpPr>
        <p:spPr>
          <a:xfrm>
            <a:off x="4160749" y="5082787"/>
            <a:ext cx="3627434" cy="1111537"/>
          </a:xfrm>
          <a:prstGeom prst="roundRect">
            <a:avLst/>
          </a:prstGeom>
          <a:noFill/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878CB1B-E9DD-58A7-F613-D59EB5C17989}"/>
              </a:ext>
            </a:extLst>
          </p:cNvPr>
          <p:cNvCxnSpPr/>
          <p:nvPr/>
        </p:nvCxnSpPr>
        <p:spPr>
          <a:xfrm flipH="1">
            <a:off x="9846196" y="4354660"/>
            <a:ext cx="1" cy="679456"/>
          </a:xfrm>
          <a:prstGeom prst="line">
            <a:avLst/>
          </a:prstGeom>
          <a:ln w="19050"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F6E80493-EF20-EC24-9891-E12A883B598F}"/>
              </a:ext>
            </a:extLst>
          </p:cNvPr>
          <p:cNvSpPr/>
          <p:nvPr/>
        </p:nvSpPr>
        <p:spPr>
          <a:xfrm>
            <a:off x="9800476" y="5026496"/>
            <a:ext cx="84206" cy="95619"/>
          </a:xfrm>
          <a:prstGeom prst="ellipse">
            <a:avLst/>
          </a:prstGeom>
          <a:solidFill>
            <a:srgbClr val="A8B2C9"/>
          </a:solidFill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99341E-0AF8-81B5-D5E4-BB7A4DF93BBC}"/>
              </a:ext>
            </a:extLst>
          </p:cNvPr>
          <p:cNvSpPr txBox="1"/>
          <p:nvPr/>
        </p:nvSpPr>
        <p:spPr>
          <a:xfrm>
            <a:off x="9206456" y="5307124"/>
            <a:ext cx="13115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예측시점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풍력 발전량을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예측하는 모델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5E565F8-389C-416F-0089-AE3F3BA13361}"/>
              </a:ext>
            </a:extLst>
          </p:cNvPr>
          <p:cNvSpPr/>
          <p:nvPr/>
        </p:nvSpPr>
        <p:spPr>
          <a:xfrm>
            <a:off x="8028669" y="5082787"/>
            <a:ext cx="3635055" cy="1111537"/>
          </a:xfrm>
          <a:prstGeom prst="roundRect">
            <a:avLst/>
          </a:prstGeom>
          <a:noFill/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326B073E-A6B3-2138-B676-946ED89C1B99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custGeom>
            <a:avLst/>
            <a:gdLst>
              <a:gd name="connsiteX0" fmla="*/ 469195 w 12192000"/>
              <a:gd name="connsiteY0" fmla="*/ 5090406 h 6858000"/>
              <a:gd name="connsiteX1" fmla="*/ 285205 w 12192000"/>
              <a:gd name="connsiteY1" fmla="*/ 5274396 h 6858000"/>
              <a:gd name="connsiteX2" fmla="*/ 285205 w 12192000"/>
              <a:gd name="connsiteY2" fmla="*/ 6010333 h 6858000"/>
              <a:gd name="connsiteX3" fmla="*/ 469195 w 12192000"/>
              <a:gd name="connsiteY3" fmla="*/ 6194323 h 6858000"/>
              <a:gd name="connsiteX4" fmla="*/ 3736270 w 12192000"/>
              <a:gd name="connsiteY4" fmla="*/ 6194323 h 6858000"/>
              <a:gd name="connsiteX5" fmla="*/ 3920260 w 12192000"/>
              <a:gd name="connsiteY5" fmla="*/ 6010333 h 6858000"/>
              <a:gd name="connsiteX6" fmla="*/ 3920260 w 12192000"/>
              <a:gd name="connsiteY6" fmla="*/ 5274396 h 6858000"/>
              <a:gd name="connsiteX7" fmla="*/ 3736270 w 12192000"/>
              <a:gd name="connsiteY7" fmla="*/ 5090406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469195" y="5090406"/>
                </a:moveTo>
                <a:cubicBezTo>
                  <a:pt x="367580" y="5090406"/>
                  <a:pt x="285205" y="5172781"/>
                  <a:pt x="285205" y="5274396"/>
                </a:cubicBezTo>
                <a:lnTo>
                  <a:pt x="285205" y="6010333"/>
                </a:lnTo>
                <a:cubicBezTo>
                  <a:pt x="285205" y="6111948"/>
                  <a:pt x="367580" y="6194323"/>
                  <a:pt x="469195" y="6194323"/>
                </a:cubicBezTo>
                <a:lnTo>
                  <a:pt x="3736270" y="6194323"/>
                </a:lnTo>
                <a:cubicBezTo>
                  <a:pt x="3837885" y="6194323"/>
                  <a:pt x="3920260" y="6111948"/>
                  <a:pt x="3920260" y="6010333"/>
                </a:cubicBezTo>
                <a:lnTo>
                  <a:pt x="3920260" y="5274396"/>
                </a:lnTo>
                <a:cubicBezTo>
                  <a:pt x="3920260" y="5172781"/>
                  <a:pt x="3837885" y="5090406"/>
                  <a:pt x="3736270" y="509040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1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5DF9F0-2FC3-47C1-210E-6CB12715B2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206" y="1527395"/>
            <a:ext cx="3635055" cy="2827265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57A357A-E317-FA69-37EF-358425B46B3F}"/>
              </a:ext>
            </a:extLst>
          </p:cNvPr>
          <p:cNvCxnSpPr>
            <a:stCxn id="6" idx="2"/>
          </p:cNvCxnSpPr>
          <p:nvPr/>
        </p:nvCxnSpPr>
        <p:spPr>
          <a:xfrm flipH="1">
            <a:off x="2102733" y="4354660"/>
            <a:ext cx="1" cy="679456"/>
          </a:xfrm>
          <a:prstGeom prst="line">
            <a:avLst/>
          </a:prstGeom>
          <a:ln w="19050"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F6EA9734-1E19-ABB7-74CE-0D3DFBF7914C}"/>
              </a:ext>
            </a:extLst>
          </p:cNvPr>
          <p:cNvSpPr/>
          <p:nvPr/>
        </p:nvSpPr>
        <p:spPr>
          <a:xfrm>
            <a:off x="2057013" y="5026496"/>
            <a:ext cx="84206" cy="95619"/>
          </a:xfrm>
          <a:prstGeom prst="ellipse">
            <a:avLst/>
          </a:prstGeom>
          <a:solidFill>
            <a:srgbClr val="A8B2C9"/>
          </a:solidFill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882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40482D-71A0-A984-0398-060B2F553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640"/>
            <a:ext cx="12048264" cy="4016088"/>
          </a:xfrm>
          <a:prstGeom prst="rect">
            <a:avLst/>
          </a:prstGeom>
        </p:spPr>
      </p:pic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2F774444-6293-0C50-7661-1DAF1E90AD79}"/>
              </a:ext>
            </a:extLst>
          </p:cNvPr>
          <p:cNvSpPr/>
          <p:nvPr/>
        </p:nvSpPr>
        <p:spPr>
          <a:xfrm>
            <a:off x="0" y="0"/>
            <a:ext cx="12192000" cy="4056728"/>
          </a:xfrm>
          <a:custGeom>
            <a:avLst/>
            <a:gdLst>
              <a:gd name="connsiteX0" fmla="*/ 225651 w 12192000"/>
              <a:gd name="connsiteY0" fmla="*/ 816610 h 4056728"/>
              <a:gd name="connsiteX1" fmla="*/ 71346 w 12192000"/>
              <a:gd name="connsiteY1" fmla="*/ 970915 h 4056728"/>
              <a:gd name="connsiteX2" fmla="*/ 71346 w 12192000"/>
              <a:gd name="connsiteY2" fmla="*/ 986155 h 4056728"/>
              <a:gd name="connsiteX3" fmla="*/ 225651 w 12192000"/>
              <a:gd name="connsiteY3" fmla="*/ 1140460 h 4056728"/>
              <a:gd name="connsiteX4" fmla="*/ 1209675 w 12192000"/>
              <a:gd name="connsiteY4" fmla="*/ 1140460 h 4056728"/>
              <a:gd name="connsiteX5" fmla="*/ 1363980 w 12192000"/>
              <a:gd name="connsiteY5" fmla="*/ 986155 h 4056728"/>
              <a:gd name="connsiteX6" fmla="*/ 1363980 w 12192000"/>
              <a:gd name="connsiteY6" fmla="*/ 970915 h 4056728"/>
              <a:gd name="connsiteX7" fmla="*/ 1209675 w 12192000"/>
              <a:gd name="connsiteY7" fmla="*/ 816610 h 4056728"/>
              <a:gd name="connsiteX8" fmla="*/ 244701 w 12192000"/>
              <a:gd name="connsiteY8" fmla="*/ 129540 h 4056728"/>
              <a:gd name="connsiteX9" fmla="*/ 90396 w 12192000"/>
              <a:gd name="connsiteY9" fmla="*/ 283845 h 4056728"/>
              <a:gd name="connsiteX10" fmla="*/ 90396 w 12192000"/>
              <a:gd name="connsiteY10" fmla="*/ 299085 h 4056728"/>
              <a:gd name="connsiteX11" fmla="*/ 244701 w 12192000"/>
              <a:gd name="connsiteY11" fmla="*/ 453390 h 4056728"/>
              <a:gd name="connsiteX12" fmla="*/ 1228725 w 12192000"/>
              <a:gd name="connsiteY12" fmla="*/ 453390 h 4056728"/>
              <a:gd name="connsiteX13" fmla="*/ 1383030 w 12192000"/>
              <a:gd name="connsiteY13" fmla="*/ 299085 h 4056728"/>
              <a:gd name="connsiteX14" fmla="*/ 1383030 w 12192000"/>
              <a:gd name="connsiteY14" fmla="*/ 283845 h 4056728"/>
              <a:gd name="connsiteX15" fmla="*/ 1228725 w 12192000"/>
              <a:gd name="connsiteY15" fmla="*/ 129540 h 4056728"/>
              <a:gd name="connsiteX16" fmla="*/ 0 w 12192000"/>
              <a:gd name="connsiteY16" fmla="*/ 0 h 4056728"/>
              <a:gd name="connsiteX17" fmla="*/ 12192000 w 12192000"/>
              <a:gd name="connsiteY17" fmla="*/ 0 h 4056728"/>
              <a:gd name="connsiteX18" fmla="*/ 12192000 w 12192000"/>
              <a:gd name="connsiteY18" fmla="*/ 4056728 h 4056728"/>
              <a:gd name="connsiteX19" fmla="*/ 0 w 12192000"/>
              <a:gd name="connsiteY19" fmla="*/ 4056728 h 405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0" h="4056728">
                <a:moveTo>
                  <a:pt x="225651" y="816610"/>
                </a:moveTo>
                <a:cubicBezTo>
                  <a:pt x="140431" y="816610"/>
                  <a:pt x="71346" y="885695"/>
                  <a:pt x="71346" y="970915"/>
                </a:cubicBezTo>
                <a:lnTo>
                  <a:pt x="71346" y="986155"/>
                </a:lnTo>
                <a:cubicBezTo>
                  <a:pt x="71346" y="1071375"/>
                  <a:pt x="140431" y="1140460"/>
                  <a:pt x="225651" y="1140460"/>
                </a:cubicBezTo>
                <a:lnTo>
                  <a:pt x="1209675" y="1140460"/>
                </a:lnTo>
                <a:cubicBezTo>
                  <a:pt x="1294895" y="1140460"/>
                  <a:pt x="1363980" y="1071375"/>
                  <a:pt x="1363980" y="986155"/>
                </a:cubicBezTo>
                <a:lnTo>
                  <a:pt x="1363980" y="970915"/>
                </a:lnTo>
                <a:cubicBezTo>
                  <a:pt x="1363980" y="885695"/>
                  <a:pt x="1294895" y="816610"/>
                  <a:pt x="1209675" y="816610"/>
                </a:cubicBezTo>
                <a:close/>
                <a:moveTo>
                  <a:pt x="244701" y="129540"/>
                </a:moveTo>
                <a:cubicBezTo>
                  <a:pt x="159481" y="129540"/>
                  <a:pt x="90396" y="198625"/>
                  <a:pt x="90396" y="283845"/>
                </a:cubicBezTo>
                <a:lnTo>
                  <a:pt x="90396" y="299085"/>
                </a:lnTo>
                <a:cubicBezTo>
                  <a:pt x="90396" y="384305"/>
                  <a:pt x="159481" y="453390"/>
                  <a:pt x="244701" y="453390"/>
                </a:cubicBezTo>
                <a:lnTo>
                  <a:pt x="1228725" y="453390"/>
                </a:lnTo>
                <a:cubicBezTo>
                  <a:pt x="1313945" y="453390"/>
                  <a:pt x="1383030" y="384305"/>
                  <a:pt x="1383030" y="299085"/>
                </a:cubicBezTo>
                <a:lnTo>
                  <a:pt x="1383030" y="283845"/>
                </a:lnTo>
                <a:cubicBezTo>
                  <a:pt x="1383030" y="198625"/>
                  <a:pt x="1313945" y="129540"/>
                  <a:pt x="1228725" y="12954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056728"/>
                </a:lnTo>
                <a:lnTo>
                  <a:pt x="0" y="4056728"/>
                </a:lnTo>
                <a:close/>
              </a:path>
            </a:pathLst>
          </a:custGeom>
          <a:solidFill>
            <a:schemeClr val="tx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038CDA6-BC8E-6FD4-35BF-41207023EC6C}"/>
              </a:ext>
            </a:extLst>
          </p:cNvPr>
          <p:cNvCxnSpPr/>
          <p:nvPr/>
        </p:nvCxnSpPr>
        <p:spPr>
          <a:xfrm>
            <a:off x="279400" y="4551680"/>
            <a:ext cx="17373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3CAF0DB-CFC5-2D11-6A52-322E004E4234}"/>
              </a:ext>
            </a:extLst>
          </p:cNvPr>
          <p:cNvSpPr txBox="1"/>
          <p:nvPr/>
        </p:nvSpPr>
        <p:spPr>
          <a:xfrm>
            <a:off x="225906" y="424390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2">
                    <a:lumMod val="10000"/>
                  </a:schemeClr>
                </a:solidFill>
              </a:rPr>
              <a:t>관측데이터</a:t>
            </a:r>
          </a:p>
        </p:txBody>
      </p:sp>
      <p:pic>
        <p:nvPicPr>
          <p:cNvPr id="42" name="그림 41" descr="텍스트이(가) 표시된 사진&#10;&#10;자동 생성된 설명">
            <a:extLst>
              <a:ext uri="{FF2B5EF4-FFF2-40B4-BE49-F238E27FC236}">
                <a16:creationId xmlns:a16="http://schemas.microsoft.com/office/drawing/2014/main" id="{4AB9748D-B77F-8E95-FB52-B89737A93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8" y="4641190"/>
            <a:ext cx="5118255" cy="936648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FB49D9E-1DB9-A21A-B7AE-48989EB1CE7A}"/>
              </a:ext>
            </a:extLst>
          </p:cNvPr>
          <p:cNvSpPr txBox="1"/>
          <p:nvPr/>
        </p:nvSpPr>
        <p:spPr>
          <a:xfrm>
            <a:off x="203200" y="5725369"/>
            <a:ext cx="581896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기상청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API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를 사용하여 인천지역의 일조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일사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</a:t>
            </a:r>
            <a:r>
              <a:rPr lang="ko-KR" altLang="en-US" sz="1400" dirty="0" err="1">
                <a:solidFill>
                  <a:schemeClr val="tx2">
                    <a:lumMod val="10000"/>
                  </a:schemeClr>
                </a:solidFill>
              </a:rPr>
              <a:t>전운량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 데이터 </a:t>
            </a:r>
            <a:r>
              <a:rPr lang="ko-KR" altLang="en-US" sz="1400" dirty="0" err="1">
                <a:solidFill>
                  <a:schemeClr val="tx2">
                    <a:lumMod val="10000"/>
                  </a:schemeClr>
                </a:solidFill>
              </a:rPr>
              <a:t>크롤링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altLang="ko-KR" sz="7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주최측에서 제공한 온도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습도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풍속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 풍향 데이터와 결합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73D6100-B5F1-D776-156F-D29C952816C1}"/>
              </a:ext>
            </a:extLst>
          </p:cNvPr>
          <p:cNvCxnSpPr/>
          <p:nvPr/>
        </p:nvCxnSpPr>
        <p:spPr>
          <a:xfrm>
            <a:off x="6814666" y="4551680"/>
            <a:ext cx="17373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287461F-C97D-95FE-4FD9-E2C04E7B65D8}"/>
              </a:ext>
            </a:extLst>
          </p:cNvPr>
          <p:cNvSpPr txBox="1"/>
          <p:nvPr/>
        </p:nvSpPr>
        <p:spPr>
          <a:xfrm>
            <a:off x="6806892" y="424390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2">
                    <a:lumMod val="10000"/>
                  </a:schemeClr>
                </a:solidFill>
              </a:rPr>
              <a:t>예보데이터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79D543-F10D-319E-692C-413D35623897}"/>
              </a:ext>
            </a:extLst>
          </p:cNvPr>
          <p:cNvSpPr txBox="1"/>
          <p:nvPr/>
        </p:nvSpPr>
        <p:spPr>
          <a:xfrm>
            <a:off x="6814666" y="5807142"/>
            <a:ext cx="338426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주최측에서 제공한 예보데이터 사용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7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14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시에 예측한 예보데이터 만을 사용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9D89C03C-30DE-4E9A-ED87-F85A76A04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4667" y="4641191"/>
            <a:ext cx="4965854" cy="104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95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40482D-71A0-A984-0398-060B2F553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640"/>
            <a:ext cx="12048264" cy="4016088"/>
          </a:xfrm>
          <a:prstGeom prst="rect">
            <a:avLst/>
          </a:prstGeom>
        </p:spPr>
      </p:pic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FFD24452-3C17-0CE8-B180-DBFF23D0C4E8}"/>
              </a:ext>
            </a:extLst>
          </p:cNvPr>
          <p:cNvSpPr/>
          <p:nvPr/>
        </p:nvSpPr>
        <p:spPr>
          <a:xfrm>
            <a:off x="2" y="0"/>
            <a:ext cx="12191999" cy="6858000"/>
          </a:xfrm>
          <a:custGeom>
            <a:avLst/>
            <a:gdLst>
              <a:gd name="connsiteX0" fmla="*/ 1974353 w 12191999"/>
              <a:gd name="connsiteY0" fmla="*/ 2183382 h 6858000"/>
              <a:gd name="connsiteX1" fmla="*/ 1820048 w 12191999"/>
              <a:gd name="connsiteY1" fmla="*/ 2337686 h 6858000"/>
              <a:gd name="connsiteX2" fmla="*/ 1820048 w 12191999"/>
              <a:gd name="connsiteY2" fmla="*/ 2352926 h 6858000"/>
              <a:gd name="connsiteX3" fmla="*/ 1974353 w 12191999"/>
              <a:gd name="connsiteY3" fmla="*/ 2507232 h 6858000"/>
              <a:gd name="connsiteX4" fmla="*/ 2958377 w 12191999"/>
              <a:gd name="connsiteY4" fmla="*/ 2507232 h 6858000"/>
              <a:gd name="connsiteX5" fmla="*/ 3112682 w 12191999"/>
              <a:gd name="connsiteY5" fmla="*/ 2352926 h 6858000"/>
              <a:gd name="connsiteX6" fmla="*/ 3112682 w 12191999"/>
              <a:gd name="connsiteY6" fmla="*/ 2337686 h 6858000"/>
              <a:gd name="connsiteX7" fmla="*/ 2958377 w 12191999"/>
              <a:gd name="connsiteY7" fmla="*/ 2183382 h 6858000"/>
              <a:gd name="connsiteX8" fmla="*/ 1974352 w 12191999"/>
              <a:gd name="connsiteY8" fmla="*/ 1496390 h 6858000"/>
              <a:gd name="connsiteX9" fmla="*/ 1820048 w 12191999"/>
              <a:gd name="connsiteY9" fmla="*/ 1650695 h 6858000"/>
              <a:gd name="connsiteX10" fmla="*/ 1820048 w 12191999"/>
              <a:gd name="connsiteY10" fmla="*/ 1665935 h 6858000"/>
              <a:gd name="connsiteX11" fmla="*/ 1974352 w 12191999"/>
              <a:gd name="connsiteY11" fmla="*/ 1820240 h 6858000"/>
              <a:gd name="connsiteX12" fmla="*/ 2958377 w 12191999"/>
              <a:gd name="connsiteY12" fmla="*/ 1820240 h 6858000"/>
              <a:gd name="connsiteX13" fmla="*/ 3112682 w 12191999"/>
              <a:gd name="connsiteY13" fmla="*/ 1665935 h 6858000"/>
              <a:gd name="connsiteX14" fmla="*/ 3112682 w 12191999"/>
              <a:gd name="connsiteY14" fmla="*/ 1650695 h 6858000"/>
              <a:gd name="connsiteX15" fmla="*/ 2958377 w 12191999"/>
              <a:gd name="connsiteY15" fmla="*/ 1496390 h 6858000"/>
              <a:gd name="connsiteX16" fmla="*/ 1974352 w 12191999"/>
              <a:gd name="connsiteY16" fmla="*/ 801074 h 6858000"/>
              <a:gd name="connsiteX17" fmla="*/ 1820047 w 12191999"/>
              <a:gd name="connsiteY17" fmla="*/ 955379 h 6858000"/>
              <a:gd name="connsiteX18" fmla="*/ 1820047 w 12191999"/>
              <a:gd name="connsiteY18" fmla="*/ 970619 h 6858000"/>
              <a:gd name="connsiteX19" fmla="*/ 1974352 w 12191999"/>
              <a:gd name="connsiteY19" fmla="*/ 1124924 h 6858000"/>
              <a:gd name="connsiteX20" fmla="*/ 2958376 w 12191999"/>
              <a:gd name="connsiteY20" fmla="*/ 1124924 h 6858000"/>
              <a:gd name="connsiteX21" fmla="*/ 3112682 w 12191999"/>
              <a:gd name="connsiteY21" fmla="*/ 970619 h 6858000"/>
              <a:gd name="connsiteX22" fmla="*/ 3112682 w 12191999"/>
              <a:gd name="connsiteY22" fmla="*/ 955379 h 6858000"/>
              <a:gd name="connsiteX23" fmla="*/ 2958376 w 12191999"/>
              <a:gd name="connsiteY23" fmla="*/ 801074 h 6858000"/>
              <a:gd name="connsiteX24" fmla="*/ 1974352 w 12191999"/>
              <a:gd name="connsiteY24" fmla="*/ 128679 h 6858000"/>
              <a:gd name="connsiteX25" fmla="*/ 1820047 w 12191999"/>
              <a:gd name="connsiteY25" fmla="*/ 282984 h 6858000"/>
              <a:gd name="connsiteX26" fmla="*/ 1820047 w 12191999"/>
              <a:gd name="connsiteY26" fmla="*/ 298224 h 6858000"/>
              <a:gd name="connsiteX27" fmla="*/ 1974352 w 12191999"/>
              <a:gd name="connsiteY27" fmla="*/ 452529 h 6858000"/>
              <a:gd name="connsiteX28" fmla="*/ 2958376 w 12191999"/>
              <a:gd name="connsiteY28" fmla="*/ 452529 h 6858000"/>
              <a:gd name="connsiteX29" fmla="*/ 3112681 w 12191999"/>
              <a:gd name="connsiteY29" fmla="*/ 298224 h 6858000"/>
              <a:gd name="connsiteX30" fmla="*/ 3112681 w 12191999"/>
              <a:gd name="connsiteY30" fmla="*/ 282984 h 6858000"/>
              <a:gd name="connsiteX31" fmla="*/ 2958376 w 12191999"/>
              <a:gd name="connsiteY31" fmla="*/ 128679 h 6858000"/>
              <a:gd name="connsiteX32" fmla="*/ 0 w 12191999"/>
              <a:gd name="connsiteY32" fmla="*/ 0 h 6858000"/>
              <a:gd name="connsiteX33" fmla="*/ 12191999 w 12191999"/>
              <a:gd name="connsiteY33" fmla="*/ 0 h 6858000"/>
              <a:gd name="connsiteX34" fmla="*/ 12191999 w 12191999"/>
              <a:gd name="connsiteY34" fmla="*/ 6858000 h 6858000"/>
              <a:gd name="connsiteX35" fmla="*/ 0 w 12191999"/>
              <a:gd name="connsiteY3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91999" h="6858000">
                <a:moveTo>
                  <a:pt x="1974353" y="2183382"/>
                </a:moveTo>
                <a:cubicBezTo>
                  <a:pt x="1889133" y="2183382"/>
                  <a:pt x="1820048" y="2252466"/>
                  <a:pt x="1820048" y="2337686"/>
                </a:cubicBezTo>
                <a:lnTo>
                  <a:pt x="1820048" y="2352926"/>
                </a:lnTo>
                <a:cubicBezTo>
                  <a:pt x="1820048" y="2438146"/>
                  <a:pt x="1889133" y="2507232"/>
                  <a:pt x="1974353" y="2507232"/>
                </a:cubicBezTo>
                <a:lnTo>
                  <a:pt x="2958377" y="2507232"/>
                </a:lnTo>
                <a:cubicBezTo>
                  <a:pt x="3043597" y="2507232"/>
                  <a:pt x="3112682" y="2438146"/>
                  <a:pt x="3112682" y="2352926"/>
                </a:cubicBezTo>
                <a:lnTo>
                  <a:pt x="3112682" y="2337686"/>
                </a:lnTo>
                <a:cubicBezTo>
                  <a:pt x="3112682" y="2252466"/>
                  <a:pt x="3043597" y="2183382"/>
                  <a:pt x="2958377" y="2183382"/>
                </a:cubicBezTo>
                <a:close/>
                <a:moveTo>
                  <a:pt x="1974352" y="1496390"/>
                </a:moveTo>
                <a:cubicBezTo>
                  <a:pt x="1889133" y="1496390"/>
                  <a:pt x="1820048" y="1565475"/>
                  <a:pt x="1820048" y="1650695"/>
                </a:cubicBezTo>
                <a:lnTo>
                  <a:pt x="1820048" y="1665935"/>
                </a:lnTo>
                <a:cubicBezTo>
                  <a:pt x="1820048" y="1751155"/>
                  <a:pt x="1889133" y="1820240"/>
                  <a:pt x="1974352" y="1820240"/>
                </a:cubicBezTo>
                <a:lnTo>
                  <a:pt x="2958377" y="1820240"/>
                </a:lnTo>
                <a:cubicBezTo>
                  <a:pt x="3043597" y="1820240"/>
                  <a:pt x="3112682" y="1751155"/>
                  <a:pt x="3112682" y="1665935"/>
                </a:cubicBezTo>
                <a:lnTo>
                  <a:pt x="3112682" y="1650695"/>
                </a:lnTo>
                <a:cubicBezTo>
                  <a:pt x="3112682" y="1565475"/>
                  <a:pt x="3043597" y="1496390"/>
                  <a:pt x="2958377" y="1496390"/>
                </a:cubicBezTo>
                <a:close/>
                <a:moveTo>
                  <a:pt x="1974352" y="801074"/>
                </a:moveTo>
                <a:cubicBezTo>
                  <a:pt x="1889132" y="801074"/>
                  <a:pt x="1820047" y="870159"/>
                  <a:pt x="1820047" y="955379"/>
                </a:cubicBezTo>
                <a:lnTo>
                  <a:pt x="1820047" y="970619"/>
                </a:lnTo>
                <a:cubicBezTo>
                  <a:pt x="1820047" y="1055839"/>
                  <a:pt x="1889132" y="1124924"/>
                  <a:pt x="1974352" y="1124924"/>
                </a:cubicBezTo>
                <a:lnTo>
                  <a:pt x="2958376" y="1124924"/>
                </a:lnTo>
                <a:cubicBezTo>
                  <a:pt x="3043597" y="1124924"/>
                  <a:pt x="3112682" y="1055839"/>
                  <a:pt x="3112682" y="970619"/>
                </a:cubicBezTo>
                <a:lnTo>
                  <a:pt x="3112682" y="955379"/>
                </a:lnTo>
                <a:cubicBezTo>
                  <a:pt x="3112682" y="870159"/>
                  <a:pt x="3043597" y="801074"/>
                  <a:pt x="2958376" y="801074"/>
                </a:cubicBezTo>
                <a:close/>
                <a:moveTo>
                  <a:pt x="1974352" y="128679"/>
                </a:moveTo>
                <a:cubicBezTo>
                  <a:pt x="1889132" y="128679"/>
                  <a:pt x="1820047" y="197764"/>
                  <a:pt x="1820047" y="282984"/>
                </a:cubicBezTo>
                <a:lnTo>
                  <a:pt x="1820047" y="298224"/>
                </a:lnTo>
                <a:cubicBezTo>
                  <a:pt x="1820047" y="383444"/>
                  <a:pt x="1889132" y="452529"/>
                  <a:pt x="1974352" y="452529"/>
                </a:cubicBezTo>
                <a:lnTo>
                  <a:pt x="2958376" y="452529"/>
                </a:lnTo>
                <a:cubicBezTo>
                  <a:pt x="3043596" y="452529"/>
                  <a:pt x="3112681" y="383444"/>
                  <a:pt x="3112681" y="298224"/>
                </a:cubicBezTo>
                <a:lnTo>
                  <a:pt x="3112681" y="282984"/>
                </a:lnTo>
                <a:cubicBezTo>
                  <a:pt x="3112681" y="197764"/>
                  <a:pt x="3043596" y="128679"/>
                  <a:pt x="2958376" y="128679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5F1D14F-2D76-65A8-859C-5A93BB7C3B46}"/>
              </a:ext>
            </a:extLst>
          </p:cNvPr>
          <p:cNvCxnSpPr>
            <a:cxnSpLocks/>
            <a:endCxn id="8" idx="30"/>
          </p:cNvCxnSpPr>
          <p:nvPr/>
        </p:nvCxnSpPr>
        <p:spPr>
          <a:xfrm flipH="1">
            <a:off x="3112683" y="282984"/>
            <a:ext cx="1215477" cy="0"/>
          </a:xfrm>
          <a:prstGeom prst="straightConnector1">
            <a:avLst/>
          </a:prstGeom>
          <a:ln>
            <a:solidFill>
              <a:srgbClr val="A8B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D270DC-6826-7BDE-B98C-9CD2AC81C39F}"/>
              </a:ext>
            </a:extLst>
          </p:cNvPr>
          <p:cNvSpPr/>
          <p:nvPr/>
        </p:nvSpPr>
        <p:spPr>
          <a:xfrm>
            <a:off x="4328160" y="282984"/>
            <a:ext cx="7574280" cy="1231135"/>
          </a:xfrm>
          <a:prstGeom prst="rect">
            <a:avLst/>
          </a:prstGeom>
          <a:solidFill>
            <a:srgbClr val="E5E9EF"/>
          </a:solidFill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D5AA9D9-B8F4-2D71-8D12-7FE841758ACD}"/>
              </a:ext>
            </a:extLst>
          </p:cNvPr>
          <p:cNvSpPr/>
          <p:nvPr/>
        </p:nvSpPr>
        <p:spPr>
          <a:xfrm>
            <a:off x="4328160" y="1620935"/>
            <a:ext cx="7574280" cy="973712"/>
          </a:xfrm>
          <a:prstGeom prst="rect">
            <a:avLst/>
          </a:prstGeom>
          <a:solidFill>
            <a:srgbClr val="E5E9EF"/>
          </a:solidFill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0320EC9-1D90-8384-34DC-2504FA558EDD}"/>
              </a:ext>
            </a:extLst>
          </p:cNvPr>
          <p:cNvSpPr/>
          <p:nvPr/>
        </p:nvSpPr>
        <p:spPr>
          <a:xfrm>
            <a:off x="4328160" y="2703240"/>
            <a:ext cx="7574280" cy="1521645"/>
          </a:xfrm>
          <a:prstGeom prst="rect">
            <a:avLst/>
          </a:prstGeom>
          <a:solidFill>
            <a:srgbClr val="E5E9EF"/>
          </a:solidFill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6DAB269-A24D-4BA8-1E9A-B0628C795BE2}"/>
              </a:ext>
            </a:extLst>
          </p:cNvPr>
          <p:cNvSpPr/>
          <p:nvPr/>
        </p:nvSpPr>
        <p:spPr>
          <a:xfrm>
            <a:off x="4328160" y="4381431"/>
            <a:ext cx="7574280" cy="1521645"/>
          </a:xfrm>
          <a:prstGeom prst="rect">
            <a:avLst/>
          </a:prstGeom>
          <a:solidFill>
            <a:srgbClr val="E5E9EF"/>
          </a:solidFill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A78DEAA-9FED-0044-502C-7F7A914BBFED}"/>
              </a:ext>
            </a:extLst>
          </p:cNvPr>
          <p:cNvCxnSpPr>
            <a:cxnSpLocks/>
          </p:cNvCxnSpPr>
          <p:nvPr/>
        </p:nvCxnSpPr>
        <p:spPr>
          <a:xfrm flipH="1">
            <a:off x="3112683" y="963704"/>
            <a:ext cx="930997" cy="0"/>
          </a:xfrm>
          <a:prstGeom prst="straightConnector1">
            <a:avLst/>
          </a:prstGeom>
          <a:ln>
            <a:solidFill>
              <a:srgbClr val="A8B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A42BCE7-9880-352C-2BF1-FC30CAB292B7}"/>
              </a:ext>
            </a:extLst>
          </p:cNvPr>
          <p:cNvCxnSpPr>
            <a:cxnSpLocks/>
          </p:cNvCxnSpPr>
          <p:nvPr/>
        </p:nvCxnSpPr>
        <p:spPr>
          <a:xfrm flipH="1">
            <a:off x="3112683" y="1654584"/>
            <a:ext cx="607738" cy="0"/>
          </a:xfrm>
          <a:prstGeom prst="straightConnector1">
            <a:avLst/>
          </a:prstGeom>
          <a:ln>
            <a:solidFill>
              <a:srgbClr val="A8B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9F5A3B2-E1E1-8B5C-9BB1-0E04F2E7C16A}"/>
              </a:ext>
            </a:extLst>
          </p:cNvPr>
          <p:cNvCxnSpPr>
            <a:cxnSpLocks/>
          </p:cNvCxnSpPr>
          <p:nvPr/>
        </p:nvCxnSpPr>
        <p:spPr>
          <a:xfrm flipH="1">
            <a:off x="3112683" y="2355624"/>
            <a:ext cx="303869" cy="0"/>
          </a:xfrm>
          <a:prstGeom prst="straightConnector1">
            <a:avLst/>
          </a:prstGeom>
          <a:ln>
            <a:solidFill>
              <a:srgbClr val="A8B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3A46E62-DFD1-68BC-608B-F04518DEC268}"/>
              </a:ext>
            </a:extLst>
          </p:cNvPr>
          <p:cNvCxnSpPr>
            <a:cxnSpLocks/>
          </p:cNvCxnSpPr>
          <p:nvPr/>
        </p:nvCxnSpPr>
        <p:spPr>
          <a:xfrm>
            <a:off x="4043680" y="963704"/>
            <a:ext cx="0" cy="992915"/>
          </a:xfrm>
          <a:prstGeom prst="line">
            <a:avLst/>
          </a:prstGeom>
          <a:ln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B0916EA-363B-3892-A42B-45F4734C0363}"/>
              </a:ext>
            </a:extLst>
          </p:cNvPr>
          <p:cNvCxnSpPr>
            <a:cxnSpLocks/>
          </p:cNvCxnSpPr>
          <p:nvPr/>
        </p:nvCxnSpPr>
        <p:spPr>
          <a:xfrm>
            <a:off x="4043680" y="1951846"/>
            <a:ext cx="284480" cy="0"/>
          </a:xfrm>
          <a:prstGeom prst="line">
            <a:avLst/>
          </a:prstGeom>
          <a:ln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8D4F91E-5D14-B1E1-F0FF-F4D2784350E4}"/>
              </a:ext>
            </a:extLst>
          </p:cNvPr>
          <p:cNvCxnSpPr/>
          <p:nvPr/>
        </p:nvCxnSpPr>
        <p:spPr>
          <a:xfrm>
            <a:off x="3720421" y="1654584"/>
            <a:ext cx="0" cy="1973519"/>
          </a:xfrm>
          <a:prstGeom prst="line">
            <a:avLst/>
          </a:prstGeom>
          <a:ln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964A76B7-96DC-F4C0-4F32-4AADBBB84EEE}"/>
              </a:ext>
            </a:extLst>
          </p:cNvPr>
          <p:cNvCxnSpPr>
            <a:cxnSpLocks/>
          </p:cNvCxnSpPr>
          <p:nvPr/>
        </p:nvCxnSpPr>
        <p:spPr>
          <a:xfrm>
            <a:off x="3720421" y="3615572"/>
            <a:ext cx="607739" cy="12531"/>
          </a:xfrm>
          <a:prstGeom prst="line">
            <a:avLst/>
          </a:prstGeom>
          <a:ln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894D53F1-1CB5-E725-54DF-ED7AFD5AA868}"/>
              </a:ext>
            </a:extLst>
          </p:cNvPr>
          <p:cNvCxnSpPr/>
          <p:nvPr/>
        </p:nvCxnSpPr>
        <p:spPr>
          <a:xfrm>
            <a:off x="3416552" y="2355624"/>
            <a:ext cx="0" cy="3120944"/>
          </a:xfrm>
          <a:prstGeom prst="line">
            <a:avLst/>
          </a:prstGeom>
          <a:ln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F7A4BE6-E378-CEA1-939B-2B5FCFC8B7EC}"/>
              </a:ext>
            </a:extLst>
          </p:cNvPr>
          <p:cNvCxnSpPr>
            <a:cxnSpLocks/>
          </p:cNvCxnSpPr>
          <p:nvPr/>
        </p:nvCxnSpPr>
        <p:spPr>
          <a:xfrm>
            <a:off x="3403575" y="5484463"/>
            <a:ext cx="924585" cy="0"/>
          </a:xfrm>
          <a:prstGeom prst="line">
            <a:avLst/>
          </a:prstGeom>
          <a:ln>
            <a:solidFill>
              <a:srgbClr val="A8B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89ECA033-49A2-FB99-E555-06828BE93347}"/>
              </a:ext>
            </a:extLst>
          </p:cNvPr>
          <p:cNvCxnSpPr/>
          <p:nvPr/>
        </p:nvCxnSpPr>
        <p:spPr>
          <a:xfrm>
            <a:off x="4365430" y="623893"/>
            <a:ext cx="17373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1B54BD53-486B-CEB8-5809-5141487F295A}"/>
              </a:ext>
            </a:extLst>
          </p:cNvPr>
          <p:cNvSpPr txBox="1"/>
          <p:nvPr/>
        </p:nvSpPr>
        <p:spPr>
          <a:xfrm>
            <a:off x="4357656" y="316116"/>
            <a:ext cx="1311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2">
                    <a:lumMod val="10000"/>
                  </a:schemeClr>
                </a:solidFill>
              </a:rPr>
              <a:t>분석데이터셋</a:t>
            </a: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CB6978A-3324-4ACD-2266-5E8090BB3409}"/>
              </a:ext>
            </a:extLst>
          </p:cNvPr>
          <p:cNvCxnSpPr/>
          <p:nvPr/>
        </p:nvCxnSpPr>
        <p:spPr>
          <a:xfrm>
            <a:off x="4365430" y="1958401"/>
            <a:ext cx="17373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E23F51DF-E4C3-6CCB-85F7-5354F0E1C711}"/>
              </a:ext>
            </a:extLst>
          </p:cNvPr>
          <p:cNvSpPr txBox="1"/>
          <p:nvPr/>
        </p:nvSpPr>
        <p:spPr>
          <a:xfrm>
            <a:off x="4357656" y="1650624"/>
            <a:ext cx="113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>
                <a:solidFill>
                  <a:schemeClr val="tx2">
                    <a:lumMod val="10000"/>
                  </a:schemeClr>
                </a:solidFill>
              </a:rPr>
              <a:t>결측치</a:t>
            </a:r>
            <a:r>
              <a:rPr lang="ko-KR" altLang="en-US" sz="1400" b="1" dirty="0">
                <a:solidFill>
                  <a:schemeClr val="tx2">
                    <a:lumMod val="10000"/>
                  </a:schemeClr>
                </a:solidFill>
              </a:rPr>
              <a:t> 제거</a:t>
            </a: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70CF0ED7-A728-7015-2E26-0DA47FB1EBE9}"/>
              </a:ext>
            </a:extLst>
          </p:cNvPr>
          <p:cNvCxnSpPr/>
          <p:nvPr/>
        </p:nvCxnSpPr>
        <p:spPr>
          <a:xfrm>
            <a:off x="4365430" y="3028272"/>
            <a:ext cx="17373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83587B5-4CF5-4F4F-32A8-E598C048FF54}"/>
              </a:ext>
            </a:extLst>
          </p:cNvPr>
          <p:cNvSpPr txBox="1"/>
          <p:nvPr/>
        </p:nvSpPr>
        <p:spPr>
          <a:xfrm>
            <a:off x="4357656" y="2720495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2">
                    <a:lumMod val="10000"/>
                  </a:schemeClr>
                </a:solidFill>
              </a:rPr>
              <a:t>Robust</a:t>
            </a:r>
            <a:r>
              <a:rPr lang="ko-KR" altLang="en-US" sz="1400" b="1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tx2">
                    <a:lumMod val="10000"/>
                  </a:schemeClr>
                </a:solidFill>
              </a:rPr>
              <a:t>Scaler</a:t>
            </a:r>
            <a:endParaRPr lang="ko-KR" altLang="en-US" sz="1400" b="1" dirty="0">
              <a:solidFill>
                <a:schemeClr val="tx2">
                  <a:lumMod val="10000"/>
                </a:schemeClr>
              </a:solidFill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AF862627-9DE6-2CFD-0E87-C726400E2F6B}"/>
              </a:ext>
            </a:extLst>
          </p:cNvPr>
          <p:cNvCxnSpPr>
            <a:cxnSpLocks/>
          </p:cNvCxnSpPr>
          <p:nvPr/>
        </p:nvCxnSpPr>
        <p:spPr>
          <a:xfrm>
            <a:off x="4365430" y="4736170"/>
            <a:ext cx="230969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26D59797-D7C9-A1F5-93ED-75AE4F5F2789}"/>
              </a:ext>
            </a:extLst>
          </p:cNvPr>
          <p:cNvSpPr txBox="1"/>
          <p:nvPr/>
        </p:nvSpPr>
        <p:spPr>
          <a:xfrm>
            <a:off x="4357656" y="4428393"/>
            <a:ext cx="2029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2">
                    <a:lumMod val="10000"/>
                  </a:schemeClr>
                </a:solidFill>
              </a:rPr>
              <a:t>날짜</a:t>
            </a:r>
            <a:r>
              <a:rPr lang="en-US" altLang="ko-KR" sz="1400" b="1" dirty="0">
                <a:solidFill>
                  <a:schemeClr val="tx2">
                    <a:lumMod val="10000"/>
                  </a:schemeClr>
                </a:solidFill>
              </a:rPr>
              <a:t>&amp;</a:t>
            </a:r>
            <a:r>
              <a:rPr lang="ko-KR" altLang="en-US" sz="1400" b="1" dirty="0">
                <a:solidFill>
                  <a:schemeClr val="tx2">
                    <a:lumMod val="10000"/>
                  </a:schemeClr>
                </a:solidFill>
              </a:rPr>
              <a:t>시간 데이터 추가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2C7DD1-64CC-A712-BA4F-C5AC5315ABC0}"/>
              </a:ext>
            </a:extLst>
          </p:cNvPr>
          <p:cNvSpPr txBox="1"/>
          <p:nvPr/>
        </p:nvSpPr>
        <p:spPr>
          <a:xfrm>
            <a:off x="4578555" y="759897"/>
            <a:ext cx="433163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앞서 만든 관측데이터와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14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시 예보데이터를 결합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altLang="ko-KR" sz="7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 err="1">
                <a:solidFill>
                  <a:schemeClr val="tx2">
                    <a:lumMod val="10000"/>
                  </a:schemeClr>
                </a:solidFill>
              </a:rPr>
              <a:t>Brightics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Studio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에 맞는 분석데이터 셋 형성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FA7AEF-E3DF-27C9-C3D4-B22686A236CF}"/>
              </a:ext>
            </a:extLst>
          </p:cNvPr>
          <p:cNvSpPr txBox="1"/>
          <p:nvPr/>
        </p:nvSpPr>
        <p:spPr>
          <a:xfrm>
            <a:off x="4578555" y="2125051"/>
            <a:ext cx="3185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err="1">
                <a:solidFill>
                  <a:schemeClr val="tx2">
                    <a:lumMod val="10000"/>
                  </a:schemeClr>
                </a:solidFill>
              </a:rPr>
              <a:t>결측치에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 해당하는 값을 모두 제거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057857-8812-A5A1-3406-A6BE073F53AD}"/>
                  </a:ext>
                </a:extLst>
              </p:cNvPr>
              <p:cNvSpPr txBox="1"/>
              <p:nvPr/>
            </p:nvSpPr>
            <p:spPr>
              <a:xfrm>
                <a:off x="10228331" y="2874751"/>
                <a:ext cx="1027076" cy="3524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11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sz="1100" b="0" i="1" smtClean="0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ko-KR" sz="1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sz="11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ko-KR" sz="11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ko-KR" sz="11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1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sz="11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ko-KR" sz="1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sz="11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1100" dirty="0">
                  <a:latin typeface="+mn-ea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057857-8812-A5A1-3406-A6BE073F5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8331" y="2874751"/>
                <a:ext cx="1027076" cy="352469"/>
              </a:xfrm>
              <a:prstGeom prst="rect">
                <a:avLst/>
              </a:prstGeom>
              <a:blipFill>
                <a:blip r:embed="rId4"/>
                <a:stretch>
                  <a:fillRect l="-2976" t="-3509" r="-4762" b="-192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 descr="텍스트, 어두운, 옅은이(가) 표시된 사진&#10;&#10;자동 생성된 설명">
            <a:extLst>
              <a:ext uri="{FF2B5EF4-FFF2-40B4-BE49-F238E27FC236}">
                <a16:creationId xmlns:a16="http://schemas.microsoft.com/office/drawing/2014/main" id="{77A07624-A045-370B-113D-5BDD02C577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0" r="68079"/>
          <a:stretch/>
        </p:blipFill>
        <p:spPr>
          <a:xfrm>
            <a:off x="9895797" y="3251798"/>
            <a:ext cx="693083" cy="7209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EE73B8-D861-0F7A-4A0B-C49F963898BC}"/>
              </a:ext>
            </a:extLst>
          </p:cNvPr>
          <p:cNvSpPr txBox="1"/>
          <p:nvPr/>
        </p:nvSpPr>
        <p:spPr>
          <a:xfrm>
            <a:off x="9769037" y="3973710"/>
            <a:ext cx="892914" cy="21544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&lt;</a:t>
            </a:r>
            <a:r>
              <a:rPr lang="ko-KR" altLang="en-US" sz="800" dirty="0">
                <a:latin typeface="+mn-ea"/>
              </a:rPr>
              <a:t>기존 데이터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E131EC-2AAB-6869-E841-0C3AE7630FB8}"/>
              </a:ext>
            </a:extLst>
          </p:cNvPr>
          <p:cNvSpPr txBox="1"/>
          <p:nvPr/>
        </p:nvSpPr>
        <p:spPr>
          <a:xfrm>
            <a:off x="10640138" y="3970193"/>
            <a:ext cx="1181100" cy="21544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&lt;</a:t>
            </a:r>
            <a:r>
              <a:rPr lang="ko-KR" altLang="en-US" sz="800" dirty="0" err="1">
                <a:latin typeface="+mn-ea"/>
              </a:rPr>
              <a:t>로버스트스케일러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B371CA-4828-547F-DE6F-2E95A8A9B411}"/>
              </a:ext>
            </a:extLst>
          </p:cNvPr>
          <p:cNvSpPr txBox="1"/>
          <p:nvPr/>
        </p:nvSpPr>
        <p:spPr>
          <a:xfrm>
            <a:off x="4577317" y="3227028"/>
            <a:ext cx="516679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모델 </a:t>
            </a:r>
            <a:r>
              <a:rPr lang="ko-KR" altLang="en-US" sz="1400" dirty="0" err="1">
                <a:solidFill>
                  <a:schemeClr val="tx2">
                    <a:lumMod val="10000"/>
                  </a:schemeClr>
                </a:solidFill>
              </a:rPr>
              <a:t>학습시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 특정 칼럼에 편중되지 않도록 함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.</a:t>
            </a:r>
          </a:p>
          <a:p>
            <a:endParaRPr lang="en-US" altLang="ko-KR" sz="7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Outlier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의 여부를 모르므로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이에 견고한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Robust Scaler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사용</a:t>
            </a:r>
          </a:p>
        </p:txBody>
      </p:sp>
      <p:pic>
        <p:nvPicPr>
          <p:cNvPr id="17" name="그림 16" descr="텍스트, 어두운, 옅은이(가) 표시된 사진&#10;&#10;자동 생성된 설명">
            <a:extLst>
              <a:ext uri="{FF2B5EF4-FFF2-40B4-BE49-F238E27FC236}">
                <a16:creationId xmlns:a16="http://schemas.microsoft.com/office/drawing/2014/main" id="{E8C9C19A-2653-A1F3-2BB3-49C5EE86B2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42" r="33648"/>
          <a:stretch/>
        </p:blipFill>
        <p:spPr>
          <a:xfrm>
            <a:off x="10823285" y="3222007"/>
            <a:ext cx="805657" cy="72964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C661D84-5F67-9D5D-0A1E-CB6F763C93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5461" y="4536102"/>
            <a:ext cx="1838003" cy="12298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2F85BC3-3E3F-4F60-3FDD-0CEA67F34FE0}"/>
              </a:ext>
            </a:extLst>
          </p:cNvPr>
          <p:cNvSpPr txBox="1"/>
          <p:nvPr/>
        </p:nvSpPr>
        <p:spPr>
          <a:xfrm>
            <a:off x="4577474" y="4924087"/>
            <a:ext cx="4770858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월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일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시간에 해당하는 열을 추가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7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단순히 수치형으로 넣어주었기 때문에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컴퓨터가 이를 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     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날짜와 시간으로 인식하지 못하는 한계가 존재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317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40482D-71A0-A984-0398-060B2F553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640"/>
            <a:ext cx="12048264" cy="4016088"/>
          </a:xfrm>
          <a:prstGeom prst="rect">
            <a:avLst/>
          </a:prstGeom>
        </p:spPr>
      </p:pic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B7099241-0E6F-E96C-DD4E-85B2388BA3C7}"/>
              </a:ext>
            </a:extLst>
          </p:cNvPr>
          <p:cNvSpPr/>
          <p:nvPr/>
        </p:nvSpPr>
        <p:spPr>
          <a:xfrm>
            <a:off x="0" y="-10054"/>
            <a:ext cx="12214272" cy="6858000"/>
          </a:xfrm>
          <a:custGeom>
            <a:avLst/>
            <a:gdLst>
              <a:gd name="connsiteX0" fmla="*/ 1978582 w 12214272"/>
              <a:gd name="connsiteY0" fmla="*/ 2879639 h 6858000"/>
              <a:gd name="connsiteX1" fmla="*/ 1824277 w 12214272"/>
              <a:gd name="connsiteY1" fmla="*/ 3033944 h 6858000"/>
              <a:gd name="connsiteX2" fmla="*/ 1824277 w 12214272"/>
              <a:gd name="connsiteY2" fmla="*/ 3049184 h 6858000"/>
              <a:gd name="connsiteX3" fmla="*/ 1978582 w 12214272"/>
              <a:gd name="connsiteY3" fmla="*/ 3203489 h 6858000"/>
              <a:gd name="connsiteX4" fmla="*/ 2962606 w 12214272"/>
              <a:gd name="connsiteY4" fmla="*/ 3203489 h 6858000"/>
              <a:gd name="connsiteX5" fmla="*/ 3116911 w 12214272"/>
              <a:gd name="connsiteY5" fmla="*/ 3049184 h 6858000"/>
              <a:gd name="connsiteX6" fmla="*/ 3116911 w 12214272"/>
              <a:gd name="connsiteY6" fmla="*/ 3033944 h 6858000"/>
              <a:gd name="connsiteX7" fmla="*/ 2962606 w 12214272"/>
              <a:gd name="connsiteY7" fmla="*/ 2879639 h 6858000"/>
              <a:gd name="connsiteX8" fmla="*/ 0 w 12214272"/>
              <a:gd name="connsiteY8" fmla="*/ 0 h 6858000"/>
              <a:gd name="connsiteX9" fmla="*/ 12214272 w 12214272"/>
              <a:gd name="connsiteY9" fmla="*/ 0 h 6858000"/>
              <a:gd name="connsiteX10" fmla="*/ 12214272 w 12214272"/>
              <a:gd name="connsiteY10" fmla="*/ 6858000 h 6858000"/>
              <a:gd name="connsiteX11" fmla="*/ 0 w 1221427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14272" h="6858000">
                <a:moveTo>
                  <a:pt x="1978582" y="2879639"/>
                </a:moveTo>
                <a:cubicBezTo>
                  <a:pt x="1893362" y="2879639"/>
                  <a:pt x="1824277" y="2948724"/>
                  <a:pt x="1824277" y="3033944"/>
                </a:cubicBezTo>
                <a:lnTo>
                  <a:pt x="1824277" y="3049184"/>
                </a:lnTo>
                <a:cubicBezTo>
                  <a:pt x="1824277" y="3134404"/>
                  <a:pt x="1893362" y="3203489"/>
                  <a:pt x="1978582" y="3203489"/>
                </a:cubicBezTo>
                <a:lnTo>
                  <a:pt x="2962606" y="3203489"/>
                </a:lnTo>
                <a:cubicBezTo>
                  <a:pt x="3047826" y="3203489"/>
                  <a:pt x="3116911" y="3134404"/>
                  <a:pt x="3116911" y="3049184"/>
                </a:cubicBezTo>
                <a:lnTo>
                  <a:pt x="3116911" y="3033944"/>
                </a:lnTo>
                <a:cubicBezTo>
                  <a:pt x="3116911" y="2948724"/>
                  <a:pt x="3047826" y="2879639"/>
                  <a:pt x="2962606" y="2879639"/>
                </a:cubicBezTo>
                <a:close/>
                <a:moveTo>
                  <a:pt x="0" y="0"/>
                </a:moveTo>
                <a:lnTo>
                  <a:pt x="12214272" y="0"/>
                </a:lnTo>
                <a:lnTo>
                  <a:pt x="1221427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F3DB535-2351-2239-7058-B8D9C334F773}"/>
              </a:ext>
            </a:extLst>
          </p:cNvPr>
          <p:cNvSpPr/>
          <p:nvPr/>
        </p:nvSpPr>
        <p:spPr>
          <a:xfrm>
            <a:off x="3444240" y="119447"/>
            <a:ext cx="8575604" cy="6539605"/>
          </a:xfrm>
          <a:prstGeom prst="rect">
            <a:avLst/>
          </a:prstGeom>
          <a:solidFill>
            <a:srgbClr val="E5E9EF"/>
          </a:solidFill>
          <a:ln>
            <a:solidFill>
              <a:srgbClr val="A8B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8FA07BA-DA6A-80E2-51EC-B40D6DA0E3A9}"/>
              </a:ext>
            </a:extLst>
          </p:cNvPr>
          <p:cNvCxnSpPr>
            <a:cxnSpLocks/>
          </p:cNvCxnSpPr>
          <p:nvPr/>
        </p:nvCxnSpPr>
        <p:spPr>
          <a:xfrm>
            <a:off x="3507474" y="460356"/>
            <a:ext cx="211608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48B5173-9DC8-4E1A-4E1F-762688AC0381}"/>
              </a:ext>
            </a:extLst>
          </p:cNvPr>
          <p:cNvSpPr txBox="1"/>
          <p:nvPr/>
        </p:nvSpPr>
        <p:spPr>
          <a:xfrm>
            <a:off x="3499700" y="152579"/>
            <a:ext cx="1978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2">
                    <a:lumMod val="10000"/>
                  </a:schemeClr>
                </a:solidFill>
              </a:rPr>
              <a:t>시간자료 </a:t>
            </a:r>
            <a:r>
              <a:rPr lang="en-US" altLang="ko-KR" sz="1400" b="1" dirty="0" err="1">
                <a:solidFill>
                  <a:schemeClr val="tx2">
                    <a:lumMod val="10000"/>
                  </a:schemeClr>
                </a:solidFill>
              </a:rPr>
              <a:t>SinCos</a:t>
            </a:r>
            <a:r>
              <a:rPr lang="en-US" altLang="ko-KR" sz="1400" b="1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ko-KR" altLang="en-US" sz="1400" b="1" dirty="0">
                <a:solidFill>
                  <a:schemeClr val="tx2">
                    <a:lumMod val="10000"/>
                  </a:schemeClr>
                </a:solidFill>
              </a:rPr>
              <a:t>변환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4B14BC-8FCE-70E2-4496-02C41BA090DC}"/>
              </a:ext>
            </a:extLst>
          </p:cNvPr>
          <p:cNvSpPr txBox="1"/>
          <p:nvPr/>
        </p:nvSpPr>
        <p:spPr>
          <a:xfrm>
            <a:off x="3720599" y="596360"/>
            <a:ext cx="8012130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시간 데이터의 경우 더미 변수로 취급하지 않고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명확한 주기성과 연속성이 존재하도록 해야함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7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시간자료를 </a:t>
            </a:r>
            <a:r>
              <a:rPr lang="en-US" altLang="ko-KR" sz="1400" dirty="0" err="1">
                <a:solidFill>
                  <a:schemeClr val="tx2">
                    <a:lumMod val="10000"/>
                  </a:schemeClr>
                </a:solidFill>
              </a:rPr>
              <a:t>SinCos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변환하면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컴퓨터가 시간자료를 주기성과 연속성이 존재하도록 하는 자료로 </a:t>
            </a:r>
            <a:endParaRPr lang="en-US" altLang="ko-KR" sz="1400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     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인식하게 됨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.</a:t>
            </a:r>
            <a:endParaRPr lang="ko-KR" altLang="en-US" sz="1400" dirty="0">
              <a:solidFill>
                <a:schemeClr val="tx2">
                  <a:lumMod val="10000"/>
                </a:schemeClr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A79FBC4-FD10-FDB3-A5AE-75577FEA7AB7}"/>
              </a:ext>
            </a:extLst>
          </p:cNvPr>
          <p:cNvCxnSpPr>
            <a:cxnSpLocks/>
          </p:cNvCxnSpPr>
          <p:nvPr/>
        </p:nvCxnSpPr>
        <p:spPr>
          <a:xfrm>
            <a:off x="3507474" y="2375247"/>
            <a:ext cx="211608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016036F-1669-8C31-C7A3-4E04A54FE7F9}"/>
              </a:ext>
            </a:extLst>
          </p:cNvPr>
          <p:cNvSpPr txBox="1"/>
          <p:nvPr/>
        </p:nvSpPr>
        <p:spPr>
          <a:xfrm>
            <a:off x="3499700" y="2067470"/>
            <a:ext cx="1619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solidFill>
                  <a:schemeClr val="tx2">
                    <a:lumMod val="10000"/>
                  </a:schemeClr>
                </a:solidFill>
              </a:rPr>
              <a:t>SinCos</a:t>
            </a:r>
            <a:r>
              <a:rPr lang="en-US" altLang="ko-KR" sz="1400" b="1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ko-KR" altLang="en-US" sz="1400" b="1" dirty="0">
                <a:solidFill>
                  <a:schemeClr val="tx2">
                    <a:lumMod val="10000"/>
                  </a:schemeClr>
                </a:solidFill>
              </a:rPr>
              <a:t>변환 결과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AB09A313-26D8-AADE-BF7A-38143849D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593" y="5640602"/>
            <a:ext cx="3862151" cy="916725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F47E7C0F-6FB2-F0FC-0F37-3C7463036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6479" y="5659459"/>
            <a:ext cx="3804780" cy="923397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005AA3E7-E54C-AB99-E52C-5E479A672A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3779" y="2793591"/>
            <a:ext cx="3817479" cy="942214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9ECA0415-8FC4-2B3F-6BA9-4B3FCBB9E0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3938" y="3752125"/>
            <a:ext cx="3807320" cy="949250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2A40AF7F-603B-B741-5375-20CB2C3BEF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0119" y="4711292"/>
            <a:ext cx="3807319" cy="945870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9F263AB7-5A0F-24B6-1BE1-FAEBA1A0DA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5473" y="2788303"/>
            <a:ext cx="3873411" cy="951808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22A5C655-C332-6A24-C3F8-31B78304E0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64213" y="3764566"/>
            <a:ext cx="3873411" cy="945869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CB65E8A3-DF06-1138-E845-6ED7DB1D28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56592" y="4717445"/>
            <a:ext cx="3862151" cy="916725"/>
          </a:xfrm>
          <a:prstGeom prst="rect">
            <a:avLst/>
          </a:prstGeom>
        </p:spPr>
      </p:pic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BB767393-A1BD-36CD-E52D-48BA31254704}"/>
              </a:ext>
            </a:extLst>
          </p:cNvPr>
          <p:cNvCxnSpPr>
            <a:cxnSpLocks/>
          </p:cNvCxnSpPr>
          <p:nvPr/>
        </p:nvCxnSpPr>
        <p:spPr>
          <a:xfrm>
            <a:off x="3507474" y="1739601"/>
            <a:ext cx="211608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9D0F2E8-7648-4983-DB48-B1C961981F9F}"/>
              </a:ext>
            </a:extLst>
          </p:cNvPr>
          <p:cNvSpPr txBox="1"/>
          <p:nvPr/>
        </p:nvSpPr>
        <p:spPr>
          <a:xfrm>
            <a:off x="3499700" y="1431824"/>
            <a:ext cx="2207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2">
                    <a:lumMod val="10000"/>
                  </a:schemeClr>
                </a:solidFill>
              </a:rPr>
              <a:t>풍향 데이터 </a:t>
            </a:r>
            <a:r>
              <a:rPr lang="en-US" altLang="ko-KR" sz="1400" b="1" dirty="0" err="1">
                <a:solidFill>
                  <a:schemeClr val="tx2">
                    <a:lumMod val="10000"/>
                  </a:schemeClr>
                </a:solidFill>
              </a:rPr>
              <a:t>SinCos</a:t>
            </a:r>
            <a:r>
              <a:rPr lang="en-US" altLang="ko-KR" sz="1400" b="1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ko-KR" altLang="en-US" sz="1400" b="1" dirty="0">
                <a:solidFill>
                  <a:schemeClr val="tx2">
                    <a:lumMod val="10000"/>
                  </a:schemeClr>
                </a:solidFill>
              </a:rPr>
              <a:t>변환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00C2E81-2DDB-BB21-9603-FC1A2CABF58F}"/>
              </a:ext>
            </a:extLst>
          </p:cNvPr>
          <p:cNvSpPr txBox="1"/>
          <p:nvPr/>
        </p:nvSpPr>
        <p:spPr>
          <a:xfrm>
            <a:off x="3720599" y="1774005"/>
            <a:ext cx="762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풍향 데이터 또한 연속성을 가지는 데이터이므로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더미변수 취급하지 않고 </a:t>
            </a:r>
            <a:r>
              <a:rPr lang="en-US" altLang="ko-KR" sz="1400" dirty="0" err="1">
                <a:solidFill>
                  <a:schemeClr val="tx2">
                    <a:lumMod val="10000"/>
                  </a:schemeClr>
                </a:solidFill>
              </a:rPr>
              <a:t>SinCos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 변환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.</a:t>
            </a:r>
            <a:endParaRPr lang="ko-KR" altLang="en-US" sz="14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B6AE2D6-EAEC-3646-267C-AF0CCADE936A}"/>
              </a:ext>
            </a:extLst>
          </p:cNvPr>
          <p:cNvSpPr txBox="1"/>
          <p:nvPr/>
        </p:nvSpPr>
        <p:spPr>
          <a:xfrm>
            <a:off x="3720599" y="2403604"/>
            <a:ext cx="6538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데이터가 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-1~1</a:t>
            </a:r>
            <a:r>
              <a:rPr lang="ko-KR" altLang="en-US" sz="1400" dirty="0">
                <a:solidFill>
                  <a:schemeClr val="tx2">
                    <a:lumMod val="10000"/>
                  </a:schemeClr>
                </a:solidFill>
              </a:rPr>
              <a:t>에 위치하면서 주기성과 연속성을 가지게 되었음을 알 수 있음</a:t>
            </a:r>
            <a:r>
              <a:rPr lang="en-US" altLang="ko-KR" sz="1400" dirty="0">
                <a:solidFill>
                  <a:schemeClr val="tx2">
                    <a:lumMod val="10000"/>
                  </a:schemeClr>
                </a:solidFill>
              </a:rPr>
              <a:t>.</a:t>
            </a:r>
            <a:endParaRPr lang="ko-KR" altLang="en-US" sz="1400" dirty="0">
              <a:solidFill>
                <a:schemeClr val="tx2">
                  <a:lumMod val="10000"/>
                </a:schemeClr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A78DEAA-9FED-0044-502C-7F7A914BBFED}"/>
              </a:ext>
            </a:extLst>
          </p:cNvPr>
          <p:cNvCxnSpPr>
            <a:cxnSpLocks/>
          </p:cNvCxnSpPr>
          <p:nvPr/>
        </p:nvCxnSpPr>
        <p:spPr>
          <a:xfrm flipH="1">
            <a:off x="3125117" y="3035942"/>
            <a:ext cx="319123" cy="0"/>
          </a:xfrm>
          <a:prstGeom prst="straightConnector1">
            <a:avLst/>
          </a:prstGeom>
          <a:ln>
            <a:solidFill>
              <a:srgbClr val="A8B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261928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960</TotalTime>
  <Words>2136</Words>
  <Application>Microsoft Office PowerPoint</Application>
  <PresentationFormat>와이드스크린</PresentationFormat>
  <Paragraphs>324</Paragraphs>
  <Slides>40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1" baseType="lpstr">
      <vt:lpstr>Advent Pro Light</vt:lpstr>
      <vt:lpstr>a고딕11</vt:lpstr>
      <vt:lpstr>Rajdhani</vt:lpstr>
      <vt:lpstr>맑은 고딕</vt:lpstr>
      <vt:lpstr>Anton</vt:lpstr>
      <vt:lpstr>Arial</vt:lpstr>
      <vt:lpstr>Cambria Math</vt:lpstr>
      <vt:lpstr>Fira Sans Condensed</vt:lpstr>
      <vt:lpstr>Fira Sans Condensed Light</vt:lpstr>
      <vt:lpstr>Josefin Slab</vt:lpstr>
      <vt:lpstr>Ai Tech Agency by Slidesgo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ajc227ung@gmail.com</dc:creator>
  <cp:lastModifiedBy>안중찬</cp:lastModifiedBy>
  <cp:revision>16</cp:revision>
  <dcterms:created xsi:type="dcterms:W3CDTF">2022-05-31T00:01:27Z</dcterms:created>
  <dcterms:modified xsi:type="dcterms:W3CDTF">2022-09-11T16:42:31Z</dcterms:modified>
</cp:coreProperties>
</file>